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handoutMasterIdLst>
    <p:handoutMasterId r:id="rId17"/>
  </p:handoutMasterIdLst>
  <p:sldIdLst>
    <p:sldId id="322" r:id="rId2"/>
    <p:sldId id="321" r:id="rId3"/>
    <p:sldId id="296" r:id="rId4"/>
    <p:sldId id="323" r:id="rId5"/>
    <p:sldId id="330" r:id="rId6"/>
    <p:sldId id="324" r:id="rId7"/>
    <p:sldId id="331" r:id="rId8"/>
    <p:sldId id="325" r:id="rId9"/>
    <p:sldId id="326" r:id="rId10"/>
    <p:sldId id="327" r:id="rId11"/>
    <p:sldId id="328" r:id="rId12"/>
    <p:sldId id="329" r:id="rId13"/>
    <p:sldId id="259" r:id="rId14"/>
    <p:sldId id="297" r:id="rId15"/>
  </p:sldIdLst>
  <p:sldSz cx="12190413" cy="6859588"/>
  <p:notesSz cx="6858000" cy="9144000"/>
  <p:embeddedFontLst>
    <p:embeddedFont>
      <p:font typeface="굴림체" panose="020B0609000101010101" pitchFamily="49" charset="-127"/>
      <p:regular r:id="rId18"/>
    </p:embeddedFont>
    <p:embeddedFont>
      <p:font typeface="맑은 고딕" panose="020B0503020000020004" pitchFamily="34" charset="-127"/>
      <p:regular r:id="rId19"/>
      <p:bold r:id="rId20"/>
    </p:embeddedFont>
    <p:embeddedFont>
      <p:font typeface="Calibri" panose="020F0502020204030204" pitchFamily="34" charset="0"/>
      <p:regular r:id="rId21"/>
      <p:bold r:id="rId22"/>
      <p:italic r:id="rId23"/>
      <p:boldItalic r:id="rId24"/>
    </p:embeddedFont>
    <p:embeddedFont>
      <p:font typeface="Calibri Light" panose="020F0302020204030204" pitchFamily="34" charset="0"/>
      <p:regular r:id="rId25"/>
      <p:italic r:id="rId26"/>
    </p:embeddedFont>
    <p:embeddedFont>
      <p:font typeface="Noto Sans" panose="020B0604020202020204" charset="0"/>
      <p:regular r:id="rId27"/>
      <p:bold r:id="rId28"/>
    </p:embeddedFont>
  </p:embeddedFontLst>
  <p:defaultText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orient="horz" pos="2161">
          <p15:clr>
            <a:srgbClr val="A4A3A4"/>
          </p15:clr>
        </p15:guide>
        <p15:guide id="4"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nnis" initials="D" lastIdx="1" clrIdx="0">
    <p:extLst>
      <p:ext uri="{19B8F6BF-5375-455C-9EA6-DF929625EA0E}">
        <p15:presenceInfo xmlns:p15="http://schemas.microsoft.com/office/powerpoint/2012/main" userId="Denni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87334A"/>
    <a:srgbClr val="A87A85"/>
    <a:srgbClr val="575757"/>
    <a:srgbClr val="D2BDA8"/>
    <a:srgbClr val="825335"/>
    <a:srgbClr val="595900"/>
    <a:srgbClr val="595901"/>
    <a:srgbClr val="CECECD"/>
    <a:srgbClr val="B9A8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79" autoAdjust="0"/>
    <p:restoredTop sz="45614" autoAdjust="0"/>
  </p:normalViewPr>
  <p:slideViewPr>
    <p:cSldViewPr>
      <p:cViewPr varScale="1">
        <p:scale>
          <a:sx n="30" d="100"/>
          <a:sy n="30" d="100"/>
        </p:scale>
        <p:origin x="2040" y="32"/>
      </p:cViewPr>
      <p:guideLst>
        <p:guide orient="horz" pos="2160"/>
        <p:guide pos="2880"/>
        <p:guide orient="horz" pos="2161"/>
        <p:guide pos="3840"/>
      </p:guideLst>
    </p:cSldViewPr>
  </p:slideViewPr>
  <p:notesTextViewPr>
    <p:cViewPr>
      <p:scale>
        <a:sx n="3" d="2"/>
        <a:sy n="3" d="2"/>
      </p:scale>
      <p:origin x="0" y="-3580"/>
    </p:cViewPr>
  </p:notesTextViewPr>
  <p:sorterViewPr>
    <p:cViewPr varScale="1">
      <p:scale>
        <a:sx n="1" d="1"/>
        <a:sy n="1" d="1"/>
      </p:scale>
      <p:origin x="0" y="0"/>
    </p:cViewPr>
  </p:sorterViewPr>
  <p:notesViewPr>
    <p:cSldViewPr>
      <p:cViewPr varScale="1">
        <p:scale>
          <a:sx n="85" d="100"/>
          <a:sy n="85" d="100"/>
        </p:scale>
        <p:origin x="-387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2021-03-21</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eg>
</file>

<file path=ppt/media/image15.png>
</file>

<file path=ppt/media/image2.jp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2021-03-21</a:t>
            </a:fld>
            <a:endParaRPr lang="ko-KR" altLang="en-US"/>
          </a:p>
        </p:txBody>
      </p:sp>
      <p:sp>
        <p:nvSpPr>
          <p:cNvPr id="4" name="슬라이드 이미지 개체 틀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95690" rtl="0" eaLnBrk="1" latinLnBrk="1" hangingPunct="1">
      <a:defRPr sz="1300" kern="1200">
        <a:solidFill>
          <a:schemeClr val="tx1"/>
        </a:solidFill>
        <a:latin typeface="+mn-lt"/>
        <a:ea typeface="+mn-ea"/>
        <a:cs typeface="+mn-cs"/>
      </a:defRPr>
    </a:lvl1pPr>
    <a:lvl2pPr marL="497845" algn="l" defTabSz="995690" rtl="0" eaLnBrk="1" latinLnBrk="1" hangingPunct="1">
      <a:defRPr sz="1300" kern="1200">
        <a:solidFill>
          <a:schemeClr val="tx1"/>
        </a:solidFill>
        <a:latin typeface="+mn-lt"/>
        <a:ea typeface="+mn-ea"/>
        <a:cs typeface="+mn-cs"/>
      </a:defRPr>
    </a:lvl2pPr>
    <a:lvl3pPr marL="995690" algn="l" defTabSz="995690" rtl="0" eaLnBrk="1" latinLnBrk="1" hangingPunct="1">
      <a:defRPr sz="1300" kern="1200">
        <a:solidFill>
          <a:schemeClr val="tx1"/>
        </a:solidFill>
        <a:latin typeface="+mn-lt"/>
        <a:ea typeface="+mn-ea"/>
        <a:cs typeface="+mn-cs"/>
      </a:defRPr>
    </a:lvl3pPr>
    <a:lvl4pPr marL="1493535" algn="l" defTabSz="995690" rtl="0" eaLnBrk="1" latinLnBrk="1" hangingPunct="1">
      <a:defRPr sz="1300" kern="1200">
        <a:solidFill>
          <a:schemeClr val="tx1"/>
        </a:solidFill>
        <a:latin typeface="+mn-lt"/>
        <a:ea typeface="+mn-ea"/>
        <a:cs typeface="+mn-cs"/>
      </a:defRPr>
    </a:lvl4pPr>
    <a:lvl5pPr marL="1991380" algn="l" defTabSz="995690" rtl="0" eaLnBrk="1" latinLnBrk="1" hangingPunct="1">
      <a:defRPr sz="1300" kern="1200">
        <a:solidFill>
          <a:schemeClr val="tx1"/>
        </a:solidFill>
        <a:latin typeface="+mn-lt"/>
        <a:ea typeface="+mn-ea"/>
        <a:cs typeface="+mn-cs"/>
      </a:defRPr>
    </a:lvl5pPr>
    <a:lvl6pPr marL="2489225" algn="l" defTabSz="995690" rtl="0" eaLnBrk="1" latinLnBrk="1" hangingPunct="1">
      <a:defRPr sz="1300" kern="1200">
        <a:solidFill>
          <a:schemeClr val="tx1"/>
        </a:solidFill>
        <a:latin typeface="+mn-lt"/>
        <a:ea typeface="+mn-ea"/>
        <a:cs typeface="+mn-cs"/>
      </a:defRPr>
    </a:lvl6pPr>
    <a:lvl7pPr marL="2987070" algn="l" defTabSz="995690" rtl="0" eaLnBrk="1" latinLnBrk="1" hangingPunct="1">
      <a:defRPr sz="1300" kern="1200">
        <a:solidFill>
          <a:schemeClr val="tx1"/>
        </a:solidFill>
        <a:latin typeface="+mn-lt"/>
        <a:ea typeface="+mn-ea"/>
        <a:cs typeface="+mn-cs"/>
      </a:defRPr>
    </a:lvl7pPr>
    <a:lvl8pPr marL="3484916" algn="l" defTabSz="995690" rtl="0" eaLnBrk="1" latinLnBrk="1" hangingPunct="1">
      <a:defRPr sz="1300" kern="1200">
        <a:solidFill>
          <a:schemeClr val="tx1"/>
        </a:solidFill>
        <a:latin typeface="+mn-lt"/>
        <a:ea typeface="+mn-ea"/>
        <a:cs typeface="+mn-cs"/>
      </a:defRPr>
    </a:lvl8pPr>
    <a:lvl9pPr marL="3982761" algn="l" defTabSz="995690" rtl="0" eaLnBrk="1" latinLnBrk="1"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8" Type="http://schemas.openxmlformats.org/officeDocument/2006/relationships/hyperlink" Target="https://en.wikipedia.org/wiki/2001%E2%80%9302_NBA_season" TargetMode="External"/><Relationship Id="rId3" Type="http://schemas.openxmlformats.org/officeDocument/2006/relationships/hyperlink" Target="https://www.britannica.com/sports/basketball" TargetMode="External"/><Relationship Id="rId7" Type="http://schemas.openxmlformats.org/officeDocument/2006/relationships/hyperlink" Target="https://en.wikipedia.org/wiki/Vancouver_Grizzlies" TargetMode="External"/><Relationship Id="rId2" Type="http://schemas.openxmlformats.org/officeDocument/2006/relationships/slide" Target="../slides/slide2.xml"/><Relationship Id="rId1" Type="http://schemas.openxmlformats.org/officeDocument/2006/relationships/notesMaster" Target="../notesMasters/notesMaster1.xml"/><Relationship Id="rId6" Type="http://schemas.openxmlformats.org/officeDocument/2006/relationships/hyperlink" Target="https://en.wikipedia.org/wiki/Expansion_of_the_National_Basketball_Association" TargetMode="External"/><Relationship Id="rId5" Type="http://schemas.openxmlformats.org/officeDocument/2006/relationships/hyperlink" Target="https://www.britannica.com/topic/National-Basketball-Association" TargetMode="External"/><Relationship Id="rId4" Type="http://schemas.openxmlformats.org/officeDocument/2006/relationships/hyperlink" Target="https://www.britannica.com/place/Toronto"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nba.com/"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tats.nba.com/"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en.wikipedia.org/wiki/John_Hollinger"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en.wikipedia.org/wiki/Basketball"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2588" y="685800"/>
            <a:ext cx="6092825" cy="3429000"/>
          </a:xfrm>
        </p:spPr>
      </p:sp>
      <p:sp>
        <p:nvSpPr>
          <p:cNvPr id="3" name="슬라이드 노트 개체 틀 2"/>
          <p:cNvSpPr>
            <a:spLocks noGrp="1"/>
          </p:cNvSpPr>
          <p:nvPr>
            <p:ph type="body" idx="1"/>
          </p:nvPr>
        </p:nvSpPr>
        <p:spPr/>
        <p:txBody>
          <a:bodyPr>
            <a:normAutofit/>
          </a:bodyPr>
          <a:lstStyle/>
          <a:p>
            <a:pPr marL="0" lvl="0" indent="0" algn="l" rtl="0">
              <a:lnSpc>
                <a:spcPct val="100000"/>
              </a:lnSpc>
              <a:spcBef>
                <a:spcPts val="0"/>
              </a:spcBef>
              <a:spcAft>
                <a:spcPts val="0"/>
              </a:spcAft>
              <a:buSzPts val="1400"/>
              <a:buNone/>
            </a:pPr>
            <a:r>
              <a:rPr lang="en-US" dirty="0"/>
              <a:t>Good evening Everyone, </a:t>
            </a:r>
          </a:p>
          <a:p>
            <a:pPr marL="0" lvl="0" indent="0" algn="l" rtl="0">
              <a:lnSpc>
                <a:spcPct val="100000"/>
              </a:lnSpc>
              <a:spcBef>
                <a:spcPts val="0"/>
              </a:spcBef>
              <a:spcAft>
                <a:spcPts val="0"/>
              </a:spcAft>
              <a:buSzPts val="1400"/>
              <a:buNone/>
            </a:pPr>
            <a:endParaRPr lang="en-US" dirty="0"/>
          </a:p>
          <a:p>
            <a:pPr marL="0" lvl="0" indent="0" algn="l" rtl="0">
              <a:lnSpc>
                <a:spcPct val="100000"/>
              </a:lnSpc>
              <a:spcBef>
                <a:spcPts val="0"/>
              </a:spcBef>
              <a:spcAft>
                <a:spcPts val="0"/>
              </a:spcAft>
              <a:buSzPts val="1400"/>
              <a:buNone/>
            </a:pPr>
            <a:r>
              <a:rPr lang="en-US" dirty="0"/>
              <a:t>Today we are going to present our Interim Progress Report</a:t>
            </a:r>
          </a:p>
          <a:p>
            <a:pPr marL="0" lvl="0" indent="0" algn="l" rtl="0">
              <a:lnSpc>
                <a:spcPct val="100000"/>
              </a:lnSpc>
              <a:spcBef>
                <a:spcPts val="0"/>
              </a:spcBef>
              <a:spcAft>
                <a:spcPts val="0"/>
              </a:spcAft>
              <a:buSzPts val="1400"/>
              <a:buNone/>
            </a:pPr>
            <a:r>
              <a:rPr lang="en-US" dirty="0"/>
              <a:t>Our group consists of [Pick an order “</a:t>
            </a:r>
            <a:r>
              <a:rPr lang="en-US" dirty="0" err="1"/>
              <a:t>Bhavika</a:t>
            </a:r>
            <a:r>
              <a:rPr lang="en-US" dirty="0"/>
              <a:t>, Cindy, Dennis”] and myself.</a:t>
            </a:r>
          </a:p>
          <a:p>
            <a:pPr marL="0" lvl="0" indent="0" algn="l" rtl="0">
              <a:lnSpc>
                <a:spcPct val="100000"/>
              </a:lnSpc>
              <a:spcBef>
                <a:spcPts val="0"/>
              </a:spcBef>
              <a:spcAft>
                <a:spcPts val="0"/>
              </a:spcAft>
              <a:buSzPts val="14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dirty="0"/>
          </a:p>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23391061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pPr marL="0"/>
            <a:r>
              <a:rPr lang="en-US" sz="2400" b="1" i="0" u="none" strike="noStrike" cap="none" dirty="0">
                <a:solidFill>
                  <a:schemeClr val="dk1"/>
                </a:solidFill>
                <a:effectLst/>
                <a:latin typeface="Arial"/>
                <a:ea typeface="Arial"/>
                <a:cs typeface="Arial"/>
                <a:sym typeface="Arial"/>
              </a:rPr>
              <a:t>[Dennis to take over,]</a:t>
            </a:r>
            <a:endParaRPr lang="en-US" sz="2400" b="0" i="0" u="none" strike="noStrike" cap="none" dirty="0">
              <a:solidFill>
                <a:schemeClr val="dk1"/>
              </a:solidFill>
              <a:effectLst/>
              <a:latin typeface="Arial"/>
              <a:ea typeface="Arial"/>
              <a:cs typeface="Arial"/>
              <a:sym typeface="Arial"/>
            </a:endParaRPr>
          </a:p>
          <a:p>
            <a:pPr marL="0"/>
            <a:r>
              <a:rPr lang="en-US" sz="2400" baseline="0" dirty="0"/>
              <a:t>I will continue on to the next part of </a:t>
            </a:r>
            <a:r>
              <a:rPr lang="en-US" sz="2400" b="1" i="0" u="none" strike="noStrike" cap="none" dirty="0">
                <a:solidFill>
                  <a:schemeClr val="dk1"/>
                </a:solidFill>
                <a:effectLst/>
                <a:latin typeface="Arial"/>
                <a:ea typeface="Arial"/>
                <a:cs typeface="Arial"/>
                <a:sym typeface="Arial"/>
              </a:rPr>
              <a:t>the Preliminary Results</a:t>
            </a:r>
            <a:r>
              <a:rPr lang="en-US" sz="2400" baseline="0" dirty="0"/>
              <a:t>.</a:t>
            </a:r>
            <a:endParaRPr lang="en-US" sz="2400" dirty="0"/>
          </a:p>
          <a:p>
            <a:pPr marL="0" marR="0" lvl="0" indent="0" algn="l" rtl="0">
              <a:lnSpc>
                <a:spcPct val="100000"/>
              </a:lnSpc>
              <a:spcBef>
                <a:spcPts val="0"/>
              </a:spcBef>
              <a:spcAft>
                <a:spcPts val="0"/>
              </a:spcAft>
              <a:buClr>
                <a:srgbClr val="000000"/>
              </a:buClr>
              <a:buSzPts val="1400"/>
              <a:buFont typeface="Arial"/>
              <a:buNone/>
            </a:pPr>
            <a:endParaRPr lang="en-US" sz="2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2400" dirty="0">
                <a:solidFill>
                  <a:srgbClr val="2D2E2D"/>
                </a:solidFill>
              </a:rPr>
              <a:t>Add in Heat Map</a:t>
            </a:r>
          </a:p>
          <a:p>
            <a:pPr>
              <a:buFont typeface="Arial" panose="020B0604020202020204" pitchFamily="34" charset="0"/>
              <a:buChar char="•"/>
            </a:pPr>
            <a:endParaRPr lang="en-US" altLang="ko-KR" sz="3600" dirty="0"/>
          </a:p>
          <a:p>
            <a:pPr marL="0" marR="0" lvl="0" indent="0" algn="l" rtl="0">
              <a:lnSpc>
                <a:spcPct val="100000"/>
              </a:lnSpc>
              <a:spcBef>
                <a:spcPts val="0"/>
              </a:spcBef>
              <a:spcAft>
                <a:spcPts val="0"/>
              </a:spcAft>
              <a:buClr>
                <a:srgbClr val="000000"/>
              </a:buClr>
              <a:buSzPts val="1400"/>
              <a:buFont typeface="Arial"/>
              <a:buNone/>
            </a:pPr>
            <a:endParaRPr lang="en-US" sz="2400" dirty="0">
              <a:solidFill>
                <a:srgbClr val="2D2E2D"/>
              </a:solidFill>
            </a:endParaRPr>
          </a:p>
          <a:p>
            <a:pPr>
              <a:buFont typeface="Arial" panose="020B0604020202020204" pitchFamily="34" charset="0"/>
              <a:buChar char="•"/>
            </a:pPr>
            <a:r>
              <a:rPr lang="en-US" altLang="ko-KR" sz="2400" dirty="0"/>
              <a:t>Result before fine-tuning</a:t>
            </a:r>
          </a:p>
          <a:p>
            <a:pPr>
              <a:buFont typeface="Arial" panose="020B0604020202020204" pitchFamily="34" charset="0"/>
              <a:buChar char="•"/>
            </a:pPr>
            <a:r>
              <a:rPr lang="en-US" altLang="ko-KR" sz="2400" dirty="0"/>
              <a:t>Ratings of the models </a:t>
            </a:r>
          </a:p>
          <a:p>
            <a:pPr>
              <a:buFont typeface="Arial" panose="020B0604020202020204" pitchFamily="34" charset="0"/>
              <a:buChar char="•"/>
            </a:pPr>
            <a:r>
              <a:rPr lang="en-US" altLang="ko-KR" sz="2400" dirty="0"/>
              <a:t>Important Features (top 5)  (+/- Lucky bastard effect)</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10</a:t>
            </a:fld>
            <a:endParaRPr lang="ko-KR" altLang="en-US"/>
          </a:p>
        </p:txBody>
      </p:sp>
    </p:spTree>
    <p:extLst>
      <p:ext uri="{BB962C8B-B14F-4D97-AF65-F5344CB8AC3E}">
        <p14:creationId xmlns:p14="http://schemas.microsoft.com/office/powerpoint/2010/main" val="20817245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 typeface="Arial" panose="020B0604020202020204" pitchFamily="34" charset="0"/>
              <a:buChar char="•"/>
            </a:pPr>
            <a:r>
              <a:rPr lang="en-US" altLang="ko-KR" sz="1400" dirty="0"/>
              <a:t>Model results (Accuracy … Feature Importance</a:t>
            </a:r>
            <a:endParaRPr lang="ko-KR" altLang="en-US" sz="1400" dirty="0"/>
          </a:p>
          <a:p>
            <a:pPr>
              <a:buFont typeface="Arial" panose="020B0604020202020204" pitchFamily="34" charset="0"/>
              <a:buChar char="•"/>
            </a:pPr>
            <a:r>
              <a:rPr lang="en-US" altLang="ko-KR" sz="1400" dirty="0"/>
              <a:t>Random forest </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11</a:t>
            </a:fld>
            <a:endParaRPr lang="ko-KR" altLang="en-US"/>
          </a:p>
        </p:txBody>
      </p:sp>
    </p:spTree>
    <p:extLst>
      <p:ext uri="{BB962C8B-B14F-4D97-AF65-F5344CB8AC3E}">
        <p14:creationId xmlns:p14="http://schemas.microsoft.com/office/powerpoint/2010/main" val="12952272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a:r>
              <a:rPr lang="en-US" sz="1400" b="1" i="0" u="none" strike="noStrike" cap="none" dirty="0">
                <a:solidFill>
                  <a:schemeClr val="dk1"/>
                </a:solidFill>
                <a:effectLst/>
                <a:latin typeface="Arial"/>
                <a:ea typeface="Arial"/>
                <a:cs typeface="Arial"/>
                <a:sym typeface="Arial"/>
              </a:rPr>
              <a:t>[name to take over,]</a:t>
            </a:r>
            <a:endParaRPr lang="en-US" sz="1400" b="0" i="0" u="none" strike="noStrike" cap="none" dirty="0">
              <a:solidFill>
                <a:schemeClr val="dk1"/>
              </a:solidFill>
              <a:effectLst/>
              <a:latin typeface="Arial"/>
              <a:ea typeface="Arial"/>
              <a:cs typeface="Arial"/>
              <a:sym typeface="Arial"/>
            </a:endParaRPr>
          </a:p>
          <a:p>
            <a:pPr marL="0"/>
            <a:r>
              <a:rPr lang="en-US" sz="1400" b="0" i="0" u="none" strike="noStrike" cap="none" dirty="0">
                <a:solidFill>
                  <a:schemeClr val="dk1"/>
                </a:solidFill>
                <a:effectLst/>
                <a:latin typeface="Arial"/>
                <a:ea typeface="Arial"/>
                <a:cs typeface="Arial"/>
                <a:sym typeface="Arial"/>
              </a:rPr>
              <a:t>Thank you, </a:t>
            </a:r>
            <a:r>
              <a:rPr lang="en-US" sz="1400" b="1" i="0" u="none" strike="noStrike" cap="none" dirty="0">
                <a:solidFill>
                  <a:schemeClr val="dk1"/>
                </a:solidFill>
                <a:effectLst/>
                <a:latin typeface="Arial"/>
                <a:ea typeface="Arial"/>
                <a:cs typeface="Arial"/>
                <a:sym typeface="Arial"/>
              </a:rPr>
              <a:t>[Insert name]</a:t>
            </a:r>
            <a:r>
              <a:rPr lang="en-US" sz="1400" b="0" i="0" u="none" strike="noStrike" cap="none" dirty="0">
                <a:solidFill>
                  <a:schemeClr val="dk1"/>
                </a:solidFill>
                <a:effectLst/>
                <a:latin typeface="Arial"/>
                <a:ea typeface="Arial"/>
                <a:cs typeface="Arial"/>
                <a:sym typeface="Arial"/>
              </a:rPr>
              <a:t>. Hello all, this is </a:t>
            </a:r>
            <a:r>
              <a:rPr lang="en-US" sz="1400" b="1" i="0" u="none" strike="noStrike" cap="none" dirty="0">
                <a:solidFill>
                  <a:schemeClr val="dk1"/>
                </a:solidFill>
                <a:effectLst/>
                <a:latin typeface="Arial"/>
                <a:ea typeface="Arial"/>
                <a:cs typeface="Arial"/>
                <a:sym typeface="Arial"/>
              </a:rPr>
              <a:t>[Insert name]</a:t>
            </a:r>
            <a:r>
              <a:rPr lang="en-US" sz="1400" b="0" i="0" u="none" strike="noStrike" cap="none" dirty="0">
                <a:solidFill>
                  <a:schemeClr val="dk1"/>
                </a:solidFill>
                <a:effectLst/>
                <a:latin typeface="Arial"/>
                <a:ea typeface="Arial"/>
                <a:cs typeface="Arial"/>
                <a:sym typeface="Arial"/>
              </a:rPr>
              <a:t>. I will continue to talk about </a:t>
            </a:r>
            <a:r>
              <a:rPr lang="en-US" sz="1400" b="1" i="0" u="none" strike="noStrike" cap="none" dirty="0">
                <a:solidFill>
                  <a:schemeClr val="dk1"/>
                </a:solidFill>
                <a:effectLst/>
                <a:latin typeface="Arial"/>
                <a:ea typeface="Arial"/>
                <a:cs typeface="Arial"/>
                <a:sym typeface="Arial"/>
              </a:rPr>
              <a:t>[Insert next subject]</a:t>
            </a:r>
            <a:r>
              <a:rPr lang="en-US" sz="1400" b="0" i="0" u="none" strike="noStrike" cap="none" dirty="0">
                <a:solidFill>
                  <a:schemeClr val="dk1"/>
                </a:solidFill>
                <a:effectLst/>
                <a:latin typeface="Arial"/>
                <a:ea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Thank</a:t>
            </a:r>
            <a:r>
              <a:rPr lang="en-US" sz="1400" baseline="0" dirty="0"/>
              <a:t> you </a:t>
            </a:r>
            <a:r>
              <a:rPr lang="en-US" sz="1400" b="1" i="0" u="none" strike="noStrike" cap="none" dirty="0">
                <a:solidFill>
                  <a:schemeClr val="dk1"/>
                </a:solidFill>
                <a:effectLst/>
                <a:latin typeface="Arial"/>
                <a:ea typeface="Arial"/>
                <a:cs typeface="Arial"/>
                <a:sym typeface="Arial"/>
              </a:rPr>
              <a:t>[Insert name]</a:t>
            </a:r>
            <a:r>
              <a:rPr lang="en-US" sz="1400" baseline="0" dirty="0"/>
              <a:t>. I will continue on to the next part of </a:t>
            </a:r>
            <a:r>
              <a:rPr lang="en-US" sz="1400" b="1" i="0" u="none" strike="noStrike" cap="none" dirty="0">
                <a:solidFill>
                  <a:schemeClr val="dk1"/>
                </a:solidFill>
                <a:effectLst/>
                <a:latin typeface="Arial"/>
                <a:ea typeface="Arial"/>
                <a:cs typeface="Arial"/>
                <a:sym typeface="Arial"/>
              </a:rPr>
              <a:t>[Insert next subject]</a:t>
            </a:r>
            <a:r>
              <a:rPr lang="en-US" sz="1400" baseline="0" dirty="0"/>
              <a:t>.</a:t>
            </a:r>
            <a:endParaRPr lang="en-US" sz="1400" dirty="0"/>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speak handoff statement]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Now I shall</a:t>
            </a:r>
            <a:r>
              <a:rPr lang="en-US" sz="1400" baseline="0" dirty="0"/>
              <a:t> hand off to </a:t>
            </a:r>
            <a:r>
              <a:rPr lang="en-US" sz="1400" b="1" i="0" u="none" strike="noStrike" cap="none" dirty="0">
                <a:solidFill>
                  <a:schemeClr val="dk1"/>
                </a:solidFill>
                <a:effectLst/>
                <a:latin typeface="Arial"/>
                <a:ea typeface="Arial"/>
                <a:cs typeface="Arial"/>
                <a:sym typeface="Arial"/>
              </a:rPr>
              <a:t>[Insert name]</a:t>
            </a:r>
            <a:endParaRPr lang="en-US" sz="1400" b="1" baseline="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a:p>
            <a:pPr marL="0" lvl="0" indent="0" algn="l" rtl="0">
              <a:lnSpc>
                <a:spcPct val="100000"/>
              </a:lnSpc>
              <a:spcBef>
                <a:spcPts val="0"/>
              </a:spcBef>
              <a:spcAft>
                <a:spcPts val="0"/>
              </a:spcAft>
              <a:buSzPts val="1400"/>
              <a:buNone/>
            </a:pPr>
            <a:endParaRPr lang="en-US" sz="1400" dirty="0"/>
          </a:p>
          <a:p>
            <a:pPr marL="0" marR="0" lvl="0" indent="0" algn="l" rtl="0">
              <a:lnSpc>
                <a:spcPct val="100000"/>
              </a:lnSpc>
              <a:spcBef>
                <a:spcPts val="0"/>
              </a:spcBef>
              <a:spcAft>
                <a:spcPts val="0"/>
              </a:spcAft>
              <a:buClr>
                <a:srgbClr val="000000"/>
              </a:buClr>
              <a:buSzPts val="1400"/>
              <a:buFont typeface="Arial"/>
              <a:buNone/>
            </a:pP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12</a:t>
            </a:fld>
            <a:endParaRPr lang="ko-KR" altLang="en-US"/>
          </a:p>
        </p:txBody>
      </p:sp>
    </p:spTree>
    <p:extLst>
      <p:ext uri="{BB962C8B-B14F-4D97-AF65-F5344CB8AC3E}">
        <p14:creationId xmlns:p14="http://schemas.microsoft.com/office/powerpoint/2010/main" val="4922537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0x – key statement for animation]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[Speaker’s talking points on the current slide item]</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dirty="0"/>
          </a:p>
          <a:p>
            <a:endParaRPr lang="en-CA"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13</a:t>
            </a:fld>
            <a:endParaRPr lang="ko-KR" altLang="en-US"/>
          </a:p>
        </p:txBody>
      </p:sp>
    </p:spTree>
    <p:extLst>
      <p:ext uri="{BB962C8B-B14F-4D97-AF65-F5344CB8AC3E}">
        <p14:creationId xmlns:p14="http://schemas.microsoft.com/office/powerpoint/2010/main" val="20749106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US" dirty="0"/>
              <a:t>This concludes</a:t>
            </a:r>
            <a:r>
              <a:rPr lang="en-US" baseline="0" dirty="0"/>
              <a:t> our interim progress presentation. </a:t>
            </a:r>
          </a:p>
          <a:p>
            <a:pPr marL="0" lvl="0" indent="0" algn="l" rtl="0">
              <a:lnSpc>
                <a:spcPct val="100000"/>
              </a:lnSpc>
              <a:spcBef>
                <a:spcPts val="0"/>
              </a:spcBef>
              <a:spcAft>
                <a:spcPts val="0"/>
              </a:spcAft>
              <a:buSzPts val="1400"/>
              <a:buNone/>
            </a:pPr>
            <a:endParaRPr lang="en-US" baseline="0" dirty="0"/>
          </a:p>
          <a:p>
            <a:pPr marL="0" lvl="0" indent="0" algn="l" rtl="0">
              <a:lnSpc>
                <a:spcPct val="100000"/>
              </a:lnSpc>
              <a:spcBef>
                <a:spcPts val="0"/>
              </a:spcBef>
              <a:spcAft>
                <a:spcPts val="0"/>
              </a:spcAft>
              <a:buSzPts val="1400"/>
              <a:buNone/>
            </a:pPr>
            <a:r>
              <a:rPr lang="en-US" baseline="0" dirty="0"/>
              <a:t>Are there any questions? </a:t>
            </a:r>
            <a:endParaRPr lang="en-US" dirty="0"/>
          </a:p>
          <a:p>
            <a:r>
              <a:rPr lang="en-CA" dirty="0"/>
              <a:t>Are there any ideas or suggestions?</a:t>
            </a:r>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14</a:t>
            </a:fld>
            <a:endParaRPr lang="ko-KR" altLang="en-US"/>
          </a:p>
        </p:txBody>
      </p:sp>
    </p:spTree>
    <p:extLst>
      <p:ext uri="{BB962C8B-B14F-4D97-AF65-F5344CB8AC3E}">
        <p14:creationId xmlns:p14="http://schemas.microsoft.com/office/powerpoint/2010/main" val="1900143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fontScale="70000" lnSpcReduction="20000"/>
          </a:bodyPr>
          <a:lstStyle/>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The Client</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01 – Graph]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Pause for effect</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228600" algn="l" defTabSz="914400" rtl="0" eaLnBrk="1" fontAlgn="auto" latinLnBrk="0" hangingPunct="1">
              <a:lnSpc>
                <a:spcPct val="107000"/>
              </a:lnSpc>
              <a:spcBef>
                <a:spcPts val="0"/>
              </a:spcBef>
              <a:spcAft>
                <a:spcPts val="0"/>
              </a:spcAft>
              <a:buClr>
                <a:srgbClr val="000000"/>
              </a:buClr>
              <a:buSzPts val="1400"/>
              <a:buFont typeface="Arial"/>
              <a:buNone/>
              <a:tabLst/>
              <a:defRPr/>
            </a:pPr>
            <a:r>
              <a:rPr lang="en-US" sz="1400" b="1" dirty="0">
                <a:solidFill>
                  <a:srgbClr val="2D2E2D"/>
                </a:solidFill>
              </a:rPr>
              <a:t>[NEXT 02 – Raptors] </a:t>
            </a:r>
          </a:p>
          <a:p>
            <a:pPr marL="0" marR="0">
              <a:lnSpc>
                <a:spcPct val="107000"/>
              </a:lnSpc>
              <a:spcBef>
                <a:spcPts val="0"/>
              </a:spcBef>
              <a:spcAft>
                <a:spcPts val="0"/>
              </a:spcAft>
            </a:pPr>
            <a:r>
              <a:rPr lang="en-US" sz="1300" b="1" i="0" kern="1200" dirty="0">
                <a:solidFill>
                  <a:schemeClr val="tx1"/>
                </a:solidFill>
                <a:effectLst/>
                <a:latin typeface="+mn-lt"/>
                <a:ea typeface="+mn-ea"/>
                <a:cs typeface="+mn-cs"/>
              </a:rPr>
              <a:t>Toronto Raptors</a:t>
            </a:r>
            <a:r>
              <a:rPr lang="en-US" sz="1300" b="0" i="0" kern="1200" dirty="0">
                <a:solidFill>
                  <a:schemeClr val="tx1"/>
                </a:solidFill>
                <a:effectLst/>
                <a:latin typeface="+mn-lt"/>
                <a:ea typeface="+mn-ea"/>
                <a:cs typeface="+mn-cs"/>
              </a:rPr>
              <a:t>, Canadian professional </a:t>
            </a:r>
            <a:r>
              <a:rPr lang="en-US" sz="1300" b="0" i="0" u="none" strike="noStrike" kern="1200" dirty="0">
                <a:solidFill>
                  <a:schemeClr val="tx1"/>
                </a:solidFill>
                <a:effectLst/>
                <a:latin typeface="+mn-lt"/>
                <a:ea typeface="+mn-ea"/>
                <a:cs typeface="+mn-cs"/>
                <a:hlinkClick r:id="rId3"/>
              </a:rPr>
              <a:t>basketball</a:t>
            </a:r>
            <a:r>
              <a:rPr lang="en-US" sz="1300" b="0" i="0" kern="1200" dirty="0">
                <a:solidFill>
                  <a:schemeClr val="tx1"/>
                </a:solidFill>
                <a:effectLst/>
                <a:latin typeface="+mn-lt"/>
                <a:ea typeface="+mn-ea"/>
                <a:cs typeface="+mn-cs"/>
              </a:rPr>
              <a:t> team based in </a:t>
            </a:r>
            <a:r>
              <a:rPr lang="en-US" sz="1300" b="0" i="0" u="none" strike="noStrike" kern="1200" dirty="0">
                <a:solidFill>
                  <a:schemeClr val="tx1"/>
                </a:solidFill>
                <a:effectLst/>
                <a:latin typeface="+mn-lt"/>
                <a:ea typeface="+mn-ea"/>
                <a:cs typeface="+mn-cs"/>
                <a:hlinkClick r:id="rId4"/>
              </a:rPr>
              <a:t>Toronto</a:t>
            </a:r>
            <a:r>
              <a:rPr lang="en-US" sz="1300" b="0" i="0" kern="1200" dirty="0">
                <a:solidFill>
                  <a:schemeClr val="tx1"/>
                </a:solidFill>
                <a:effectLst/>
                <a:latin typeface="+mn-lt"/>
                <a:ea typeface="+mn-ea"/>
                <a:cs typeface="+mn-cs"/>
              </a:rPr>
              <a:t> that plays in </a:t>
            </a:r>
            <a:r>
              <a:rPr lang="en-US" sz="1300" b="0" i="0" u="none" strike="noStrike" kern="1200" dirty="0">
                <a:solidFill>
                  <a:schemeClr val="tx1"/>
                </a:solidFill>
                <a:effectLst/>
                <a:latin typeface="+mn-lt"/>
                <a:ea typeface="+mn-ea"/>
                <a:cs typeface="+mn-cs"/>
                <a:hlinkClick r:id="rId5"/>
              </a:rPr>
              <a:t>National Basketball Association</a:t>
            </a:r>
            <a:r>
              <a:rPr lang="en-US" sz="1300" b="0" i="0" kern="1200" dirty="0">
                <a:solidFill>
                  <a:schemeClr val="tx1"/>
                </a:solidFill>
                <a:effectLst/>
                <a:latin typeface="+mn-lt"/>
                <a:ea typeface="+mn-ea"/>
                <a:cs typeface="+mn-cs"/>
              </a:rPr>
              <a:t> known as NBA. The Raptors have won one conference title and one NBA championship (both 2019). </a:t>
            </a:r>
          </a:p>
          <a:p>
            <a:pPr marL="0" marR="0">
              <a:lnSpc>
                <a:spcPct val="107000"/>
              </a:lnSpc>
              <a:spcBef>
                <a:spcPts val="0"/>
              </a:spcBef>
              <a:spcAft>
                <a:spcPts val="0"/>
              </a:spcAft>
            </a:pPr>
            <a:endParaRPr lang="en-US" sz="1300" b="0" i="0" kern="1200" dirty="0">
              <a:solidFill>
                <a:schemeClr val="tx1"/>
              </a:solidFill>
              <a:effectLst/>
              <a:latin typeface="+mn-lt"/>
              <a:ea typeface="+mn-ea"/>
              <a:cs typeface="+mn-cs"/>
            </a:endParaRPr>
          </a:p>
          <a:p>
            <a:pPr marL="0" marR="0">
              <a:lnSpc>
                <a:spcPct val="107000"/>
              </a:lnSpc>
              <a:spcBef>
                <a:spcPts val="0"/>
              </a:spcBef>
              <a:spcAft>
                <a:spcPts val="0"/>
              </a:spcAft>
            </a:pPr>
            <a:r>
              <a:rPr lang="en-US" sz="1300" b="0" i="0" kern="1200" dirty="0">
                <a:solidFill>
                  <a:schemeClr val="tx1"/>
                </a:solidFill>
                <a:effectLst/>
                <a:latin typeface="+mn-lt"/>
                <a:ea typeface="+mn-ea"/>
                <a:cs typeface="+mn-cs"/>
              </a:rPr>
              <a:t>The team was founded in 1995 as part of the NBA's </a:t>
            </a:r>
            <a:r>
              <a:rPr lang="en-US" sz="1300" b="0" i="0" u="none" strike="noStrike" kern="1200" dirty="0">
                <a:solidFill>
                  <a:schemeClr val="tx1"/>
                </a:solidFill>
                <a:effectLst/>
                <a:latin typeface="+mn-lt"/>
                <a:ea typeface="+mn-ea"/>
                <a:cs typeface="+mn-cs"/>
                <a:hlinkClick r:id="rId6" tooltip="Expansion of the National Basketball Association"/>
              </a:rPr>
              <a:t>expansion</a:t>
            </a:r>
            <a:r>
              <a:rPr lang="en-US" sz="1300" b="0" i="0" kern="1200" dirty="0">
                <a:solidFill>
                  <a:schemeClr val="tx1"/>
                </a:solidFill>
                <a:effectLst/>
                <a:latin typeface="+mn-lt"/>
                <a:ea typeface="+mn-ea"/>
                <a:cs typeface="+mn-cs"/>
              </a:rPr>
              <a:t> into Canada, along with the </a:t>
            </a:r>
            <a:r>
              <a:rPr lang="en-US" sz="1300" b="0" i="0" u="none" strike="noStrike" kern="1200" dirty="0">
                <a:solidFill>
                  <a:schemeClr val="tx1"/>
                </a:solidFill>
                <a:effectLst/>
                <a:latin typeface="+mn-lt"/>
                <a:ea typeface="+mn-ea"/>
                <a:cs typeface="+mn-cs"/>
                <a:hlinkClick r:id="rId7" tooltip="Vancouver Grizzlies"/>
              </a:rPr>
              <a:t>Vancouver Grizzlies</a:t>
            </a:r>
            <a:r>
              <a:rPr lang="en-US" sz="1300" b="0" i="0" kern="1200" dirty="0">
                <a:solidFill>
                  <a:schemeClr val="tx1"/>
                </a:solidFill>
                <a:effectLst/>
                <a:latin typeface="+mn-lt"/>
                <a:ea typeface="+mn-ea"/>
                <a:cs typeface="+mn-cs"/>
              </a:rPr>
              <a:t>. Since the </a:t>
            </a:r>
            <a:r>
              <a:rPr lang="en-US" sz="1300" b="0" i="0" u="none" strike="noStrike" kern="1200" dirty="0">
                <a:solidFill>
                  <a:schemeClr val="tx1"/>
                </a:solidFill>
                <a:effectLst/>
                <a:latin typeface="+mn-lt"/>
                <a:ea typeface="+mn-ea"/>
                <a:cs typeface="+mn-cs"/>
                <a:hlinkClick r:id="rId8" tooltip="2001–02 NBA season"/>
              </a:rPr>
              <a:t>2001–02 season</a:t>
            </a:r>
            <a:r>
              <a:rPr lang="en-US" sz="1300" b="0" i="0" kern="1200" dirty="0">
                <a:solidFill>
                  <a:schemeClr val="tx1"/>
                </a:solidFill>
                <a:effectLst/>
                <a:latin typeface="+mn-lt"/>
                <a:ea typeface="+mn-ea"/>
                <a:cs typeface="+mn-cs"/>
              </a:rPr>
              <a:t>, the Raptors have been the only Canadian-based team in the league.</a:t>
            </a:r>
          </a:p>
          <a:p>
            <a:pPr marL="0" marR="0">
              <a:lnSpc>
                <a:spcPct val="107000"/>
              </a:lnSpc>
              <a:spcBef>
                <a:spcPts val="0"/>
              </a:spcBef>
              <a:spcAft>
                <a:spcPts val="0"/>
              </a:spcAft>
            </a:pPr>
            <a:endParaRPr lang="en-US" sz="1300" b="0" i="0" kern="1200" dirty="0">
              <a:solidFill>
                <a:schemeClr val="tx1"/>
              </a:solidFill>
              <a:effectLst/>
              <a:latin typeface="+mn-lt"/>
              <a:ea typeface="+mn-ea"/>
              <a:cs typeface="+mn-cs"/>
            </a:endParaRPr>
          </a:p>
          <a:p>
            <a:pPr marL="0" marR="0">
              <a:lnSpc>
                <a:spcPct val="107000"/>
              </a:lnSpc>
              <a:spcBef>
                <a:spcPts val="0"/>
              </a:spcBef>
              <a:spcAft>
                <a:spcPts val="0"/>
              </a:spcAft>
            </a:pPr>
            <a:r>
              <a:rPr lang="en-US" sz="1400" dirty="0">
                <a:effectLst/>
                <a:latin typeface="Arial" panose="020B0604020202020204" pitchFamily="34" charset="0"/>
                <a:ea typeface="Times New Roman" panose="02020603050405020304" pitchFamily="18" charset="0"/>
                <a:cs typeface="Times New Roman" panose="02020603050405020304" pitchFamily="18" charset="0"/>
              </a:rPr>
              <a:t>As of 2020, The Toronto Raptors are worth 2.1 billion USD. There were key players added in 2019 who contributed to critical wins during the season and championship playoff run. However, the team has been in decline since being crowned 2019 NBA champions.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400" dirty="0">
                <a:effectLst/>
                <a:latin typeface="Arial" panose="020B0604020202020204" pitchFamily="34" charset="0"/>
                <a:ea typeface="Times New Roman" panose="02020603050405020304" pitchFamily="18" charset="0"/>
                <a:cs typeface="Times New Roman" panose="02020603050405020304" pitchFamily="18" charset="0"/>
              </a:rPr>
              <a:t> </a:t>
            </a:r>
          </a:p>
          <a:p>
            <a:pPr marL="0" marR="0" lvl="0" indent="-228600" algn="l" defTabSz="914400" rtl="0" eaLnBrk="1" fontAlgn="auto" latinLnBrk="0" hangingPunct="1">
              <a:lnSpc>
                <a:spcPct val="107000"/>
              </a:lnSpc>
              <a:spcBef>
                <a:spcPts val="0"/>
              </a:spcBef>
              <a:spcAft>
                <a:spcPts val="0"/>
              </a:spcAft>
              <a:buClr>
                <a:srgbClr val="000000"/>
              </a:buClr>
              <a:buSzPts val="1400"/>
              <a:buFont typeface="Arial"/>
              <a:buNone/>
              <a:tabLst/>
              <a:defRPr/>
            </a:pPr>
            <a:r>
              <a:rPr lang="en-US" sz="1400" b="1" dirty="0">
                <a:solidFill>
                  <a:srgbClr val="2D2E2D"/>
                </a:solidFill>
              </a:rPr>
              <a:t>[NEXT 03 – GM] </a:t>
            </a:r>
          </a:p>
          <a:p>
            <a:pPr marL="0" marR="0">
              <a:lnSpc>
                <a:spcPct val="107000"/>
              </a:lnSpc>
              <a:spcBef>
                <a:spcPts val="0"/>
              </a:spcBef>
              <a:spcAft>
                <a:spcPts val="0"/>
              </a:spcAft>
            </a:pPr>
            <a:r>
              <a:rPr lang="en-US" sz="1400" dirty="0">
                <a:effectLst/>
                <a:latin typeface="Arial" panose="020B0604020202020204" pitchFamily="34" charset="0"/>
                <a:ea typeface="Times New Roman" panose="02020603050405020304" pitchFamily="18" charset="0"/>
                <a:cs typeface="Times New Roman" panose="02020603050405020304" pitchFamily="18" charset="0"/>
              </a:rPr>
              <a:t>The team’s General Manager (GM) and owners are seeking recommendations on improving the team’s chances at another championship run while preserving the team’s long-term future. The recommendations will be in the form of marginal/minor improvements to the player roster. The stakeholders intend to either maintain or improve on the number of wins during the regular season and more importantly during the playoffs.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4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400" dirty="0">
                <a:effectLst/>
                <a:latin typeface="Arial" panose="020B0604020202020204" pitchFamily="34" charset="0"/>
                <a:ea typeface="Times New Roman" panose="02020603050405020304" pitchFamily="18" charset="0"/>
                <a:cs typeface="Times New Roman" panose="02020603050405020304" pitchFamily="18" charset="0"/>
              </a:rPr>
              <a:t>The organization wants to retain a public interest in the team while improving the team’s performance without rebuilding the entire team. A spot in the NBA finals while maintaining the number of regular-season wins would be ideal.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dirty="0"/>
          </a:p>
          <a:p>
            <a:pPr marL="0" lvl="0" indent="0" algn="l" rtl="0">
              <a:lnSpc>
                <a:spcPct val="100000"/>
              </a:lnSpc>
              <a:spcBef>
                <a:spcPts val="0"/>
              </a:spcBef>
              <a:spcAft>
                <a:spcPts val="0"/>
              </a:spcAft>
              <a:buSzPts val="1400"/>
              <a:buNone/>
            </a:pPr>
            <a:endParaRPr lang="en-US" dirty="0"/>
          </a:p>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2</a:t>
            </a:fld>
            <a:endParaRPr lang="ko-KR" altLang="en-US"/>
          </a:p>
        </p:txBody>
      </p:sp>
    </p:spTree>
    <p:extLst>
      <p:ext uri="{BB962C8B-B14F-4D97-AF65-F5344CB8AC3E}">
        <p14:creationId xmlns:p14="http://schemas.microsoft.com/office/powerpoint/2010/main" val="457842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marL="0" marR="0">
              <a:spcBef>
                <a:spcPts val="0"/>
              </a:spcBef>
              <a:spcAft>
                <a:spcPts val="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To attain the requirements outlined by the management, we are looking to determine what features affect team wins/losses and predict how this can be improved/reduced through changes in the team’s roster.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 </a:t>
            </a:r>
          </a:p>
          <a:p>
            <a:pPr marL="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01 – Primary Objective] </a:t>
            </a:r>
          </a:p>
          <a:p>
            <a:pPr marL="0" marR="0">
              <a:lnSpc>
                <a:spcPct val="107000"/>
              </a:lnSpc>
              <a:spcBef>
                <a:spcPts val="0"/>
              </a:spcBef>
              <a:spcAft>
                <a:spcPts val="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The primary objective of this analysis is to determine which features are important to the Toronto Raptors team to produce more wins in the regular season and the playoffs. </a:t>
            </a:r>
            <a:br>
              <a:rPr lang="en-US" sz="1400" dirty="0">
                <a:effectLst/>
                <a:latin typeface="Calibri" panose="020F0502020204030204" pitchFamily="34" charset="0"/>
                <a:ea typeface="Calibri" panose="020F0502020204030204" pitchFamily="34" charset="0"/>
                <a:cs typeface="Times New Roman" panose="02020603050405020304" pitchFamily="18" charset="0"/>
              </a:rPr>
            </a:b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228600" algn="l" defTabSz="914400" rtl="0" eaLnBrk="1" fontAlgn="auto" latinLnBrk="0" hangingPunct="1">
              <a:lnSpc>
                <a:spcPct val="107000"/>
              </a:lnSpc>
              <a:spcBef>
                <a:spcPts val="0"/>
              </a:spcBef>
              <a:spcAft>
                <a:spcPts val="0"/>
              </a:spcAft>
              <a:buClr>
                <a:srgbClr val="000000"/>
              </a:buClr>
              <a:buSzPts val="1400"/>
              <a:buFont typeface="Arial"/>
              <a:buNone/>
              <a:tabLst/>
              <a:defRPr/>
            </a:pPr>
            <a:r>
              <a:rPr lang="en-US" sz="1400" b="1" dirty="0">
                <a:solidFill>
                  <a:srgbClr val="2D2E2D"/>
                </a:solidFill>
              </a:rPr>
              <a:t>[NEXT 02 - Secondary Objective] </a:t>
            </a:r>
          </a:p>
          <a:p>
            <a:pPr marL="0" marR="0">
              <a:lnSpc>
                <a:spcPct val="107000"/>
              </a:lnSpc>
              <a:spcBef>
                <a:spcPts val="0"/>
              </a:spcBef>
              <a:spcAft>
                <a:spcPts val="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The secondary objective is to review team players’ performance-to-cost effectiveness.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228600" algn="l" defTabSz="914400" rtl="0" eaLnBrk="1" fontAlgn="auto" latinLnBrk="0" hangingPunct="1">
              <a:lnSpc>
                <a:spcPct val="107000"/>
              </a:lnSpc>
              <a:spcBef>
                <a:spcPts val="0"/>
              </a:spcBef>
              <a:spcAft>
                <a:spcPts val="0"/>
              </a:spcAft>
              <a:buClr>
                <a:srgbClr val="000000"/>
              </a:buClr>
              <a:buSzPts val="1400"/>
              <a:buFont typeface="Arial"/>
              <a:buNone/>
              <a:tabLst/>
              <a:defRPr/>
            </a:pPr>
            <a:r>
              <a:rPr lang="en-US" sz="1400" b="1" dirty="0">
                <a:solidFill>
                  <a:srgbClr val="2D2E2D"/>
                </a:solidFill>
              </a:rPr>
              <a:t>[NEXT 03 – Data scop] </a:t>
            </a:r>
          </a:p>
          <a:p>
            <a:pPr marL="0" marR="0">
              <a:lnSpc>
                <a:spcPct val="107000"/>
              </a:lnSpc>
              <a:spcBef>
                <a:spcPts val="0"/>
              </a:spcBef>
              <a:spcAft>
                <a:spcPts val="0"/>
              </a:spcAft>
            </a:pPr>
            <a:r>
              <a:rPr lang="en-US" sz="1400" dirty="0">
                <a:effectLst/>
                <a:latin typeface="Arial" panose="020B0604020202020204" pitchFamily="34" charset="0"/>
                <a:ea typeface="Calibri" panose="020F0502020204030204" pitchFamily="34" charset="0"/>
                <a:cs typeface="Times New Roman" panose="02020603050405020304" pitchFamily="18" charset="0"/>
              </a:rPr>
              <a:t>The scope of this analysis will be to focus on the historical player data from 2005 to 2020 as this closely represent the players of the current era. The performance baseline of the team and players will be established using the data for The Toronto Raptors 2019-2020 season. These statistics will be used to indicate performance features for the team and the individual players.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400"/>
              <a:buFont typeface="Arial"/>
              <a:buNone/>
            </a:pPr>
            <a:endParaRPr lang="en-US" sz="105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i="0" u="none" strike="noStrike" cap="none" dirty="0">
                <a:solidFill>
                  <a:schemeClr val="dk1"/>
                </a:solidFill>
                <a:latin typeface="Arial"/>
                <a:ea typeface="Arial"/>
                <a:cs typeface="Arial"/>
                <a:sym typeface="Arial"/>
              </a:rPr>
              <a:t>[NEXT SLIDE] </a:t>
            </a:r>
            <a:endParaRPr lang="en-US" dirty="0"/>
          </a:p>
          <a:p>
            <a:pPr marL="0" lvl="0" indent="0" algn="l" rtl="0">
              <a:lnSpc>
                <a:spcPct val="100000"/>
              </a:lnSpc>
              <a:spcBef>
                <a:spcPts val="0"/>
              </a:spcBef>
              <a:spcAft>
                <a:spcPts val="0"/>
              </a:spcAft>
              <a:buSzPts val="1400"/>
              <a:buNone/>
            </a:pPr>
            <a:endParaRPr lang="en-US" dirty="0"/>
          </a:p>
          <a:p>
            <a:endParaRPr lang="en-CA"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3</a:t>
            </a:fld>
            <a:endParaRPr lang="ko-KR" altLang="en-US"/>
          </a:p>
        </p:txBody>
      </p:sp>
    </p:spTree>
    <p:extLst>
      <p:ext uri="{BB962C8B-B14F-4D97-AF65-F5344CB8AC3E}">
        <p14:creationId xmlns:p14="http://schemas.microsoft.com/office/powerpoint/2010/main" val="1411422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The data collection for this analysis was a cumbersome process. We have used multiple sources to gather the data.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Primary data used for this analysis is hosted by </a:t>
            </a:r>
            <a:r>
              <a:rPr lang="en-US" sz="1400" u="sng" dirty="0">
                <a:solidFill>
                  <a:srgbClr val="0563C1"/>
                </a:solidFill>
                <a:effectLst/>
                <a:latin typeface="Arial" panose="020B0604020202020204" pitchFamily="34" charset="0"/>
                <a:ea typeface="Calibri" panose="020F0502020204030204" pitchFamily="34" charset="0"/>
                <a:cs typeface="Times New Roman" panose="02020603050405020304" pitchFamily="18" charset="0"/>
                <a:hlinkClick r:id="rId3"/>
              </a:rPr>
              <a:t>nba.com</a:t>
            </a:r>
            <a:r>
              <a:rPr lang="en-US" sz="1400" dirty="0">
                <a:effectLst/>
                <a:latin typeface="Arial" panose="020B0604020202020204" pitchFamily="34" charset="0"/>
                <a:ea typeface="Calibri" panose="020F0502020204030204" pitchFamily="34" charset="0"/>
                <a:cs typeface="Times New Roman" panose="02020603050405020304" pitchFamily="18" charset="0"/>
              </a:rPr>
              <a:t>; It is made available via webservices through </a:t>
            </a:r>
            <a:r>
              <a:rPr lang="en-US" sz="1400" u="sng" dirty="0">
                <a:solidFill>
                  <a:srgbClr val="0563C1"/>
                </a:solidFill>
                <a:effectLst/>
                <a:latin typeface="Arial" panose="020B0604020202020204" pitchFamily="34" charset="0"/>
                <a:ea typeface="Calibri" panose="020F0502020204030204" pitchFamily="34" charset="0"/>
                <a:cs typeface="Times New Roman" panose="02020603050405020304" pitchFamily="18" charset="0"/>
                <a:hlinkClick r:id="rId4"/>
              </a:rPr>
              <a:t>stats.nba.com</a:t>
            </a:r>
            <a:r>
              <a:rPr lang="en-US" sz="1400" dirty="0">
                <a:effectLst/>
                <a:latin typeface="Arial" panose="020B0604020202020204" pitchFamily="34" charset="0"/>
                <a:ea typeface="Calibri" panose="020F0502020204030204" pitchFamily="34" charset="0"/>
                <a:cs typeface="Times New Roman" panose="02020603050405020304" pitchFamily="18" charset="0"/>
              </a:rPr>
              <a: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01 – API]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err="1">
                <a:effectLst/>
                <a:latin typeface="Arial" panose="020B0604020202020204" pitchFamily="34" charset="0"/>
                <a:ea typeface="Calibri" panose="020F0502020204030204" pitchFamily="34" charset="0"/>
                <a:cs typeface="Times New Roman" panose="02020603050405020304" pitchFamily="18" charset="0"/>
              </a:rPr>
              <a:t>nba_api</a:t>
            </a:r>
            <a:r>
              <a:rPr lang="en-US" sz="1400" dirty="0">
                <a:effectLst/>
                <a:latin typeface="Arial" panose="020B0604020202020204" pitchFamily="34" charset="0"/>
                <a:ea typeface="Calibri" panose="020F0502020204030204" pitchFamily="34" charset="0"/>
                <a:cs typeface="Times New Roman" panose="02020603050405020304" pitchFamily="18" charset="0"/>
              </a:rPr>
              <a:t> is an open access API client library for Python developed by </a:t>
            </a:r>
            <a:r>
              <a:rPr lang="en-US" sz="1400" dirty="0" err="1">
                <a:effectLst/>
                <a:latin typeface="Arial" panose="020B0604020202020204" pitchFamily="34" charset="0"/>
                <a:ea typeface="Calibri" panose="020F0502020204030204" pitchFamily="34" charset="0"/>
                <a:cs typeface="Times New Roman" panose="02020603050405020304" pitchFamily="18" charset="0"/>
              </a:rPr>
              <a:t>Swar</a:t>
            </a:r>
            <a:r>
              <a:rPr lang="en-US" sz="1400" dirty="0">
                <a:effectLst/>
                <a:latin typeface="Arial" panose="020B0604020202020204" pitchFamily="34" charset="0"/>
                <a:ea typeface="Calibri" panose="020F0502020204030204" pitchFamily="34" charset="0"/>
                <a:cs typeface="Times New Roman" panose="02020603050405020304" pitchFamily="18" charset="0"/>
              </a:rPr>
              <a:t> Patel. There are more than 250 endpoint available. This API will give very close to real time data for any event happening.</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(if asked: </a:t>
            </a:r>
            <a:r>
              <a:rPr lang="en-US" sz="1300" b="0" i="0" kern="1200" dirty="0">
                <a:solidFill>
                  <a:schemeClr val="tx1"/>
                </a:solidFill>
                <a:effectLst/>
                <a:latin typeface="+mn-lt"/>
                <a:ea typeface="+mn-ea"/>
                <a:cs typeface="+mn-cs"/>
              </a:rPr>
              <a:t>An </a:t>
            </a:r>
            <a:r>
              <a:rPr lang="en-US" sz="1300" b="1" i="0" kern="1200" dirty="0">
                <a:solidFill>
                  <a:schemeClr val="tx1"/>
                </a:solidFill>
                <a:effectLst/>
                <a:latin typeface="+mn-lt"/>
                <a:ea typeface="+mn-ea"/>
                <a:cs typeface="+mn-cs"/>
              </a:rPr>
              <a:t>endpoint is a URL</a:t>
            </a:r>
            <a:r>
              <a:rPr lang="en-US" sz="1300" b="0" i="0" kern="1200" dirty="0">
                <a:solidFill>
                  <a:schemeClr val="tx1"/>
                </a:solidFill>
                <a:effectLst/>
                <a:latin typeface="+mn-lt"/>
                <a:ea typeface="+mn-ea"/>
                <a:cs typeface="+mn-cs"/>
              </a:rPr>
              <a:t> pattern used to communicate with an </a:t>
            </a:r>
            <a:r>
              <a:rPr lang="en-US" sz="1300" b="1" i="0" kern="1200" dirty="0">
                <a:solidFill>
                  <a:schemeClr val="tx1"/>
                </a:solidFill>
                <a:effectLst/>
                <a:latin typeface="+mn-lt"/>
                <a:ea typeface="+mn-ea"/>
                <a:cs typeface="+mn-cs"/>
              </a:rPr>
              <a:t>API</a:t>
            </a:r>
            <a:r>
              <a:rPr lang="en-US" sz="1300" b="0" i="0" kern="1200" dirty="0">
                <a:solidFill>
                  <a:schemeClr val="tx1"/>
                </a:solidFill>
                <a:effectLst/>
                <a:latin typeface="+mn-lt"/>
                <a:ea typeface="+mn-ea"/>
                <a:cs typeface="+mn-cs"/>
              </a:rPr>
              <a:t>.)</a:t>
            </a: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02 – Player Game Logs endpoint]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We use </a:t>
            </a:r>
            <a:r>
              <a:rPr lang="en-US" sz="1400" dirty="0" err="1">
                <a:effectLst/>
                <a:latin typeface="Arial" panose="020B0604020202020204" pitchFamily="34" charset="0"/>
                <a:ea typeface="Calibri" panose="020F0502020204030204" pitchFamily="34" charset="0"/>
                <a:cs typeface="Times New Roman" panose="02020603050405020304" pitchFamily="18" charset="0"/>
              </a:rPr>
              <a:t>playergamelogs</a:t>
            </a:r>
            <a:r>
              <a:rPr lang="en-US" sz="1400" dirty="0">
                <a:effectLst/>
                <a:latin typeface="Arial" panose="020B0604020202020204" pitchFamily="34" charset="0"/>
                <a:ea typeface="Calibri" panose="020F0502020204030204" pitchFamily="34" charset="0"/>
                <a:cs typeface="Times New Roman" panose="02020603050405020304" pitchFamily="18" charset="0"/>
              </a:rPr>
              <a:t> endpoint of the API to pull out player statistics by game.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We need season and </a:t>
            </a:r>
            <a:r>
              <a:rPr lang="en-US" sz="1400" dirty="0" err="1">
                <a:effectLst/>
                <a:latin typeface="Arial" panose="020B0604020202020204" pitchFamily="34" charset="0"/>
                <a:ea typeface="Calibri" panose="020F0502020204030204" pitchFamily="34" charset="0"/>
                <a:cs typeface="Times New Roman" panose="02020603050405020304" pitchFamily="18" charset="0"/>
              </a:rPr>
              <a:t>seasontype</a:t>
            </a:r>
            <a:r>
              <a:rPr lang="en-US" sz="1400" dirty="0">
                <a:effectLst/>
                <a:latin typeface="Arial" panose="020B0604020202020204" pitchFamily="34" charset="0"/>
                <a:ea typeface="Calibri" panose="020F0502020204030204" pitchFamily="34" charset="0"/>
                <a:cs typeface="Times New Roman" panose="02020603050405020304" pitchFamily="18" charset="0"/>
              </a:rPr>
              <a:t> as required parameters. There are more than 22000 games in this dataset consisting of total </a:t>
            </a:r>
            <a:r>
              <a:rPr lang="en-US" altLang="ko-KR" sz="1400" i="1" kern="1200" dirty="0">
                <a:solidFill>
                  <a:schemeClr val="tx1"/>
                </a:solidFill>
                <a:latin typeface="+mn-lt"/>
                <a:ea typeface="+mn-ea"/>
                <a:cs typeface="+mn-cs"/>
              </a:rPr>
              <a:t>465065 rows and 66 columns. We have dropped about 30 features since they are irrelevant for measuring the performances.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[NEXT 03 – Play by Play endpoint] </a:t>
            </a: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050" b="0" dirty="0">
                <a:solidFill>
                  <a:srgbClr val="2D2E2D"/>
                </a:solidFill>
              </a:rPr>
              <a:t>We use </a:t>
            </a:r>
            <a:r>
              <a:rPr lang="en-US" sz="1050" b="0" dirty="0" err="1">
                <a:solidFill>
                  <a:srgbClr val="2D2E2D"/>
                </a:solidFill>
              </a:rPr>
              <a:t>PlayByPlay</a:t>
            </a:r>
            <a:r>
              <a:rPr lang="en-US" sz="1050" b="0" dirty="0">
                <a:solidFill>
                  <a:srgbClr val="2D2E2D"/>
                </a:solidFill>
              </a:rPr>
              <a:t> </a:t>
            </a:r>
            <a:r>
              <a:rPr lang="en-US" sz="1050" b="0" dirty="0" err="1">
                <a:solidFill>
                  <a:srgbClr val="2D2E2D"/>
                </a:solidFill>
              </a:rPr>
              <a:t>enedpoint</a:t>
            </a:r>
            <a:r>
              <a:rPr lang="en-US" sz="1050" b="0" dirty="0">
                <a:solidFill>
                  <a:srgbClr val="2D2E2D"/>
                </a:solidFill>
              </a:rPr>
              <a:t> to fetch the </a:t>
            </a:r>
            <a:r>
              <a:rPr lang="en-US" sz="1050" b="0" dirty="0" err="1">
                <a:solidFill>
                  <a:srgbClr val="2D2E2D"/>
                </a:solidFill>
              </a:rPr>
              <a:t>playbyplay</a:t>
            </a:r>
            <a:r>
              <a:rPr lang="en-US" sz="1050" b="0" dirty="0">
                <a:solidFill>
                  <a:srgbClr val="2D2E2D"/>
                </a:solidFill>
              </a:rPr>
              <a:t> data for each game we have as part of the first dataset. This took some time since we had to add some waiting time between API requests. It did take more than a day to get data for 22000 games.</a:t>
            </a: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[NEXT 04 – Player salaries]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0" dirty="0">
                <a:solidFill>
                  <a:srgbClr val="2D2E2D"/>
                </a:solidFill>
              </a:rPr>
              <a:t>NBA webservice does not provide the salary data. We ended up using additional means of data collection.</a:t>
            </a:r>
          </a:p>
          <a:p>
            <a:pPr marL="0" marR="0" lvl="0" indent="0" algn="l" rtl="0">
              <a:lnSpc>
                <a:spcPct val="100000"/>
              </a:lnSpc>
              <a:spcBef>
                <a:spcPts val="0"/>
              </a:spcBef>
              <a:spcAft>
                <a:spcPts val="0"/>
              </a:spcAft>
              <a:buClr>
                <a:srgbClr val="000000"/>
              </a:buClr>
              <a:buSzPts val="1400"/>
              <a:buFont typeface="Arial"/>
              <a:buNone/>
            </a:pPr>
            <a:r>
              <a:rPr lang="en-US" sz="1050" b="0" dirty="0">
                <a:solidFill>
                  <a:srgbClr val="2D2E2D"/>
                </a:solidFill>
              </a:rPr>
              <a:t>We fetched the past salary data from ESPN website and the future salary data from </a:t>
            </a:r>
            <a:r>
              <a:rPr lang="en-US" sz="1050" b="0" dirty="0" err="1">
                <a:solidFill>
                  <a:srgbClr val="2D2E2D"/>
                </a:solidFill>
              </a:rPr>
              <a:t>HoopsHype</a:t>
            </a:r>
            <a:r>
              <a:rPr lang="en-US" sz="1050" b="0" dirty="0">
                <a:solidFill>
                  <a:srgbClr val="2D2E2D"/>
                </a:solidFill>
              </a:rPr>
              <a:t> website. These were obtained using web scraping in python using web scraping library. We have 489 entries for this dataset.</a:t>
            </a:r>
            <a:endParaRPr lang="en-US" sz="105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[Just pause for a couple of seconds] </a:t>
            </a: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i="0" u="none" strike="noStrike" cap="none" dirty="0">
                <a:solidFill>
                  <a:schemeClr val="dk1"/>
                </a:solidFill>
                <a:latin typeface="Arial"/>
                <a:ea typeface="Arial"/>
                <a:cs typeface="Arial"/>
                <a:sym typeface="Arial"/>
              </a:rPr>
              <a:t>[NEXT SLIDE] </a:t>
            </a:r>
            <a:endParaRPr lang="en-US" dirty="0"/>
          </a:p>
          <a:p>
            <a:pPr marL="0" lvl="0" indent="0" algn="l" rtl="0">
              <a:lnSpc>
                <a:spcPct val="100000"/>
              </a:lnSpc>
              <a:spcBef>
                <a:spcPts val="0"/>
              </a:spcBef>
              <a:spcAft>
                <a:spcPts val="0"/>
              </a:spcAft>
              <a:buSzPts val="1400"/>
              <a:buNone/>
            </a:pPr>
            <a:endParaRPr lang="en-US" dirty="0"/>
          </a:p>
          <a:p>
            <a:endParaRPr lang="en-CA"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4</a:t>
            </a:fld>
            <a:endParaRPr lang="ko-KR" altLang="en-US"/>
          </a:p>
        </p:txBody>
      </p:sp>
    </p:spTree>
    <p:extLst>
      <p:ext uri="{BB962C8B-B14F-4D97-AF65-F5344CB8AC3E}">
        <p14:creationId xmlns:p14="http://schemas.microsoft.com/office/powerpoint/2010/main" val="3399722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2000" dirty="0">
                <a:effectLst/>
                <a:latin typeface="Arial" panose="020B0604020202020204" pitchFamily="34" charset="0"/>
                <a:ea typeface="Calibri" panose="020F0502020204030204" pitchFamily="34" charset="0"/>
                <a:cs typeface="Times New Roman" panose="02020603050405020304" pitchFamily="18" charset="0"/>
              </a:rPr>
              <a:t>To easily explain the schema, we created this database diagram using SQL and </a:t>
            </a:r>
            <a:r>
              <a:rPr lang="en-US" sz="2000" dirty="0" err="1">
                <a:effectLst/>
                <a:latin typeface="Arial" panose="020B0604020202020204" pitchFamily="34" charset="0"/>
                <a:ea typeface="Calibri" panose="020F0502020204030204" pitchFamily="34" charset="0"/>
                <a:cs typeface="Times New Roman" panose="02020603050405020304" pitchFamily="18" charset="0"/>
              </a:rPr>
              <a:t>visio</a:t>
            </a:r>
            <a:r>
              <a:rPr lang="en-US" sz="2000" dirty="0">
                <a:effectLst/>
                <a:latin typeface="Arial" panose="020B0604020202020204" pitchFamily="34" charset="0"/>
                <a:ea typeface="Calibri" panose="020F0502020204030204" pitchFamily="34" charset="0"/>
                <a:cs typeface="Times New Roman" panose="02020603050405020304" pitchFamily="18" charset="0"/>
              </a:rPr>
              <a:t>. Since this is not a normalized database; which would be very expensive for this analysis, the primary and foreign keys are not enforced by a constraint.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2000" b="1" dirty="0">
              <a:solidFill>
                <a:srgbClr val="2D2E2D"/>
              </a:solidFill>
              <a:effectLst/>
              <a:latin typeface="Arial" panose="020B060402020202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2000" b="1" dirty="0">
                <a:solidFill>
                  <a:srgbClr val="2D2E2D"/>
                </a:solidFill>
              </a:rPr>
              <a:t>[NEXT 01 – Player Game Logs table]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2000" dirty="0">
                <a:effectLst/>
                <a:latin typeface="Arial" panose="020B0604020202020204" pitchFamily="34" charset="0"/>
                <a:ea typeface="Calibri" panose="020F0502020204030204" pitchFamily="34" charset="0"/>
                <a:cs typeface="Times New Roman" panose="02020603050405020304" pitchFamily="18" charset="0"/>
              </a:rPr>
              <a:t>We are only showing a few features here, this table acts as the main table based on which we pull data for other components.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02 – Play by Play table]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0" dirty="0">
                <a:solidFill>
                  <a:srgbClr val="2D2E2D"/>
                </a:solidFill>
              </a:rPr>
              <a:t>This table is generated by the Game ID from the Player Game logs. This represents each activity happened in a game.</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03 – Player salaries table]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We can relate this table to the </a:t>
            </a:r>
            <a:r>
              <a:rPr lang="en-US" sz="1400" dirty="0" err="1">
                <a:solidFill>
                  <a:srgbClr val="2D2E2D"/>
                </a:solidFill>
              </a:rPr>
              <a:t>Playergamelogs</a:t>
            </a:r>
            <a:r>
              <a:rPr lang="en-US" sz="1400" dirty="0">
                <a:solidFill>
                  <a:srgbClr val="2D2E2D"/>
                </a:solidFill>
              </a:rPr>
              <a:t> using the Player name and the Team Abbreviation.</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[Just pause for a couple of seconds] </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speaker handoff statement]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Now I shall</a:t>
            </a:r>
            <a:r>
              <a:rPr lang="en-US" sz="1400" baseline="0" dirty="0"/>
              <a:t> hand off to </a:t>
            </a:r>
            <a:r>
              <a:rPr lang="en-US" sz="1400" b="1" i="0" u="none" strike="noStrike" cap="none" dirty="0">
                <a:solidFill>
                  <a:schemeClr val="dk1"/>
                </a:solidFill>
                <a:effectLst/>
                <a:latin typeface="Arial"/>
                <a:ea typeface="Arial"/>
                <a:cs typeface="Arial"/>
                <a:sym typeface="Arial"/>
              </a:rPr>
              <a:t>Dennis</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5</a:t>
            </a:fld>
            <a:endParaRPr lang="ko-KR" altLang="en-US"/>
          </a:p>
        </p:txBody>
      </p:sp>
    </p:spTree>
    <p:extLst>
      <p:ext uri="{BB962C8B-B14F-4D97-AF65-F5344CB8AC3E}">
        <p14:creationId xmlns:p14="http://schemas.microsoft.com/office/powerpoint/2010/main" val="312228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marL="0"/>
            <a:r>
              <a:rPr lang="en-US" sz="1400" b="1" i="0" u="none" strike="noStrike" cap="none" dirty="0">
                <a:solidFill>
                  <a:schemeClr val="dk1"/>
                </a:solidFill>
                <a:effectLst/>
                <a:latin typeface="Arial"/>
                <a:ea typeface="Arial"/>
                <a:cs typeface="Arial"/>
                <a:sym typeface="Arial"/>
              </a:rPr>
              <a:t>[Dennis to take over,]</a:t>
            </a:r>
            <a:endParaRPr lang="en-US" sz="1400" b="0" i="0" u="none" strike="noStrike" cap="none" dirty="0">
              <a:solidFill>
                <a:schemeClr val="dk1"/>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Thank</a:t>
            </a:r>
            <a:r>
              <a:rPr lang="en-US" sz="1400" baseline="0" dirty="0"/>
              <a:t> you </a:t>
            </a:r>
            <a:r>
              <a:rPr lang="en-US" sz="1400" b="1" i="0" u="none" strike="noStrike" cap="none" dirty="0" err="1">
                <a:solidFill>
                  <a:schemeClr val="dk1"/>
                </a:solidFill>
                <a:effectLst/>
                <a:latin typeface="Arial"/>
                <a:ea typeface="Arial"/>
                <a:cs typeface="Arial"/>
                <a:sym typeface="Arial"/>
              </a:rPr>
              <a:t>Bhavika</a:t>
            </a:r>
            <a:r>
              <a:rPr lang="en-US" sz="1400" baseline="0" dirty="0"/>
              <a:t>. I will continue on to the next part of </a:t>
            </a:r>
            <a:r>
              <a:rPr lang="en-US" sz="1400" b="1" i="0" u="none" strike="noStrike" cap="none" dirty="0">
                <a:solidFill>
                  <a:schemeClr val="dk1"/>
                </a:solidFill>
                <a:effectLst/>
                <a:latin typeface="Arial"/>
                <a:ea typeface="Arial"/>
                <a:cs typeface="Arial"/>
                <a:sym typeface="Arial"/>
              </a:rPr>
              <a:t>Project Planning</a:t>
            </a:r>
            <a:r>
              <a:rPr lang="en-US" sz="1400" baseline="0" dirty="0"/>
              <a:t>.</a:t>
            </a:r>
            <a:endParaRPr lang="en-US" sz="1400" dirty="0"/>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01 – Project plan]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Our project plan is allocation into 5 phases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02 – Project plan]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Proposal, Final Plan, Interim Presentation, Final Report and Final Presentation</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03 – milestone]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with a milestone to show the deliverable at the end of each phase: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400" dirty="0">
              <a:effectLst/>
              <a:latin typeface="Arial" panose="020B060402020202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04 – Final date]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effectLst/>
                <a:latin typeface="Arial" panose="020B0604020202020204" pitchFamily="34" charset="0"/>
                <a:ea typeface="Calibri" panose="020F0502020204030204" pitchFamily="34" charset="0"/>
                <a:cs typeface="Times New Roman" panose="02020603050405020304" pitchFamily="18" charset="0"/>
              </a:rPr>
              <a:t>Completion of the final report is targeted for Apr 15</a:t>
            </a:r>
            <a:r>
              <a:rPr lang="en-US" sz="1400" baseline="30000" dirty="0">
                <a:effectLst/>
                <a:latin typeface="Arial" panose="020B0604020202020204" pitchFamily="34" charset="0"/>
                <a:ea typeface="Calibri" panose="020F0502020204030204" pitchFamily="34" charset="0"/>
                <a:cs typeface="Times New Roman" panose="02020603050405020304" pitchFamily="18" charset="0"/>
              </a:rPr>
              <a:t>th</a:t>
            </a:r>
            <a:r>
              <a:rPr lang="en-US" sz="1400" dirty="0">
                <a:effectLst/>
                <a:latin typeface="Arial" panose="020B0604020202020204" pitchFamily="34" charset="0"/>
                <a:ea typeface="Calibri" panose="020F0502020204030204" pitchFamily="34" charset="0"/>
                <a:cs typeface="Times New Roman" panose="02020603050405020304" pitchFamily="18" charset="0"/>
              </a:rPr>
              <a:t> along with a presentation to summarizing the recommendations outlined in this report.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[NEXT 05 – Implementation] </a:t>
            </a:r>
          </a:p>
          <a:p>
            <a:pPr marL="0" marR="0" lvl="0" indent="0" algn="l" rtl="0">
              <a:lnSpc>
                <a:spcPct val="100000"/>
              </a:lnSpc>
              <a:spcBef>
                <a:spcPts val="0"/>
              </a:spcBef>
              <a:spcAft>
                <a:spcPts val="0"/>
              </a:spcAft>
              <a:buClr>
                <a:srgbClr val="000000"/>
              </a:buClr>
              <a:buSzPts val="1400"/>
              <a:buFont typeface="Arial"/>
              <a:buNone/>
            </a:pPr>
            <a:r>
              <a:rPr lang="en-US" sz="1050" dirty="0">
                <a:solidFill>
                  <a:srgbClr val="2D2E2D"/>
                </a:solidFill>
              </a:rPr>
              <a:t>The last unlabeled grouping was to track our overall development schedule  relative to the our primary deliverables.</a:t>
            </a: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i="0" u="none" strike="noStrike" cap="none" dirty="0">
                <a:solidFill>
                  <a:schemeClr val="dk1"/>
                </a:solidFill>
                <a:latin typeface="Arial"/>
                <a:ea typeface="Arial"/>
                <a:cs typeface="Arial"/>
                <a:sym typeface="Arial"/>
              </a:rPr>
              <a:t>[NEXT SLIDE] </a:t>
            </a:r>
            <a:endParaRPr lang="en-US" dirty="0"/>
          </a:p>
          <a:p>
            <a:pPr marL="0" lvl="0" indent="0" algn="l" rtl="0">
              <a:lnSpc>
                <a:spcPct val="100000"/>
              </a:lnSpc>
              <a:spcBef>
                <a:spcPts val="0"/>
              </a:spcBef>
              <a:spcAft>
                <a:spcPts val="0"/>
              </a:spcAft>
              <a:buSzPts val="1400"/>
              <a:buNone/>
            </a:pPr>
            <a:endParaRPr lang="en-US" dirty="0"/>
          </a:p>
          <a:p>
            <a:endParaRPr lang="en-CA"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6</a:t>
            </a:fld>
            <a:endParaRPr lang="ko-KR" altLang="en-US"/>
          </a:p>
        </p:txBody>
      </p:sp>
    </p:spTree>
    <p:extLst>
      <p:ext uri="{BB962C8B-B14F-4D97-AF65-F5344CB8AC3E}">
        <p14:creationId xmlns:p14="http://schemas.microsoft.com/office/powerpoint/2010/main" val="2625812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[NEXT 01 – Team] </a:t>
            </a:r>
          </a:p>
          <a:p>
            <a:pPr marL="0" marR="0" lvl="0" indent="0" algn="l" rtl="0">
              <a:lnSpc>
                <a:spcPct val="100000"/>
              </a:lnSpc>
              <a:spcBef>
                <a:spcPts val="0"/>
              </a:spcBef>
              <a:spcAft>
                <a:spcPts val="0"/>
              </a:spcAft>
              <a:buClr>
                <a:srgbClr val="000000"/>
              </a:buClr>
              <a:buSzPts val="1400"/>
              <a:buFont typeface="Arial"/>
              <a:buNone/>
            </a:pPr>
            <a:r>
              <a:rPr lang="en-US" sz="1050" dirty="0">
                <a:solidFill>
                  <a:srgbClr val="2D2E2D"/>
                </a:solidFill>
              </a:rPr>
              <a:t>Our team was a very loose form of Scrum Agile. If we need to designate roles it was</a:t>
            </a: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endParaRPr lang="en-US" sz="1050" b="1"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[NEXT 02, 03, 04 – Roles] </a:t>
            </a: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r>
              <a:rPr lang="en-US" sz="1050" dirty="0">
                <a:solidFill>
                  <a:srgbClr val="2D2E2D"/>
                </a:solidFill>
              </a:rPr>
              <a:t>Project Manager where I (Dennis) handled scheduling and administrative duties</a:t>
            </a: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r>
              <a:rPr lang="en-US" sz="1050" dirty="0">
                <a:solidFill>
                  <a:srgbClr val="2D2E2D"/>
                </a:solidFill>
              </a:rPr>
              <a:t>Data Architect  where Cindy’s role to help understand the data and some initial trends in the data.</a:t>
            </a: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r>
              <a:rPr lang="en-US" sz="1050" dirty="0">
                <a:solidFill>
                  <a:srgbClr val="2D2E2D"/>
                </a:solidFill>
              </a:rPr>
              <a:t>Programming Architect where </a:t>
            </a:r>
            <a:r>
              <a:rPr lang="en-US" sz="1050" dirty="0" err="1">
                <a:solidFill>
                  <a:srgbClr val="2D2E2D"/>
                </a:solidFill>
              </a:rPr>
              <a:t>Bhavika’s</a:t>
            </a:r>
            <a:r>
              <a:rPr lang="en-US" sz="1050" dirty="0">
                <a:solidFill>
                  <a:srgbClr val="2D2E2D"/>
                </a:solidFill>
              </a:rPr>
              <a:t> role taking care of our business unit’s division of coders (everyone in the group)</a:t>
            </a: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[NEXT 05 – Communications]</a:t>
            </a:r>
          </a:p>
          <a:p>
            <a:pPr marL="0" marR="0" lvl="0" indent="0" algn="l" rtl="0">
              <a:lnSpc>
                <a:spcPct val="100000"/>
              </a:lnSpc>
              <a:spcBef>
                <a:spcPts val="0"/>
              </a:spcBef>
              <a:spcAft>
                <a:spcPts val="0"/>
              </a:spcAft>
              <a:buClr>
                <a:srgbClr val="000000"/>
              </a:buClr>
              <a:buSzPts val="1400"/>
              <a:buFont typeface="Arial"/>
              <a:buNone/>
            </a:pPr>
            <a:r>
              <a:rPr lang="en-US" sz="1050" dirty="0">
                <a:solidFill>
                  <a:srgbClr val="2D2E2D"/>
                </a:solidFill>
              </a:rPr>
              <a:t>We had multiple methods to facilitate team communications</a:t>
            </a: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endParaRPr lang="en-US" sz="1050" b="1"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050" b="1" dirty="0">
                <a:solidFill>
                  <a:srgbClr val="2D2E2D"/>
                </a:solidFill>
              </a:rPr>
              <a:t>[NEXT 06 – Meetings]</a:t>
            </a:r>
          </a:p>
          <a:p>
            <a:pPr marL="0" marR="0" lvl="0" indent="0" algn="l" rtl="0">
              <a:lnSpc>
                <a:spcPct val="100000"/>
              </a:lnSpc>
              <a:spcBef>
                <a:spcPts val="0"/>
              </a:spcBef>
              <a:spcAft>
                <a:spcPts val="0"/>
              </a:spcAft>
              <a:buClr>
                <a:srgbClr val="000000"/>
              </a:buClr>
              <a:buSzPts val="1400"/>
              <a:buFont typeface="Arial"/>
              <a:buNone/>
            </a:pPr>
            <a:r>
              <a:rPr lang="en-US" sz="1050" dirty="0">
                <a:solidFill>
                  <a:srgbClr val="2D2E2D"/>
                </a:solidFill>
              </a:rPr>
              <a:t>We had scheduled meetings 3 times per week to align on </a:t>
            </a: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r>
              <a:rPr lang="en-US" sz="1050" dirty="0">
                <a:solidFill>
                  <a:srgbClr val="2D2E2D"/>
                </a:solidFill>
              </a:rPr>
              <a:t>what each of us had done</a:t>
            </a: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r>
              <a:rPr lang="en-US" sz="1050" dirty="0">
                <a:solidFill>
                  <a:srgbClr val="2D2E2D"/>
                </a:solidFill>
              </a:rPr>
              <a:t>what we will do next</a:t>
            </a: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r>
              <a:rPr lang="en-US" sz="1050" dirty="0">
                <a:solidFill>
                  <a:srgbClr val="2D2E2D"/>
                </a:solidFill>
              </a:rPr>
              <a:t>discuss challenges, next steps, and shared knowledge</a:t>
            </a: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050" b="1" dirty="0">
                <a:solidFill>
                  <a:srgbClr val="2D2E2D"/>
                </a:solidFill>
              </a:rPr>
              <a:t>[NEXT 07 – Meetings]</a:t>
            </a:r>
            <a:endParaRPr lang="en-US" sz="105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050" dirty="0">
                <a:solidFill>
                  <a:srgbClr val="2D2E2D"/>
                </a:solidFill>
              </a:rPr>
              <a:t>Various methods (MS Teams, WhatsApp, Email) to contact each other for redundancy as technology can fail</a:t>
            </a: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050" b="1" dirty="0">
                <a:solidFill>
                  <a:srgbClr val="2D2E2D"/>
                </a:solidFill>
              </a:rPr>
              <a:t>[NEXT 08 – Repositories]</a:t>
            </a:r>
            <a:endParaRPr lang="en-US" sz="105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050" dirty="0">
                <a:solidFill>
                  <a:srgbClr val="2D2E2D"/>
                </a:solidFill>
              </a:rPr>
              <a:t>Use repositories such as Git and Google Drive to maintain our documentation and code</a:t>
            </a:r>
          </a:p>
          <a:p>
            <a:pPr marL="0" marR="0" lvl="0" indent="0" algn="l" rtl="0">
              <a:lnSpc>
                <a:spcPct val="100000"/>
              </a:lnSpc>
              <a:spcBef>
                <a:spcPts val="0"/>
              </a:spcBef>
              <a:spcAft>
                <a:spcPts val="0"/>
              </a:spcAft>
              <a:buClr>
                <a:srgbClr val="000000"/>
              </a:buClr>
              <a:buSzPts val="1400"/>
              <a:buFont typeface="Arial"/>
              <a:buNone/>
            </a:pPr>
            <a:endParaRPr lang="en-US" sz="105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050" dirty="0">
                <a:solidFill>
                  <a:srgbClr val="2D2E2D"/>
                </a:solidFill>
              </a:rPr>
              <a:t>This agreed upon structure helped facilitate our team relationships to work effectively and especially share knowledge. Only 1 of the 3 members had specific understanding of the subject which was passed along to the group as we all became more familiar with the data. We created documents () to retain useful information, techniques, and ideas for future reference. All of this was stored on Google Drive before going with Git as the main repository for this project.</a:t>
            </a:r>
          </a:p>
          <a:p>
            <a:pPr marL="0" marR="0" lvl="0" indent="0" algn="l" rtl="0">
              <a:lnSpc>
                <a:spcPct val="100000"/>
              </a:lnSpc>
              <a:spcBef>
                <a:spcPts val="0"/>
              </a:spcBef>
              <a:spcAft>
                <a:spcPts val="0"/>
              </a:spcAft>
              <a:buClr>
                <a:srgbClr val="000000"/>
              </a:buClr>
              <a:buSzPts val="1400"/>
              <a:buFont typeface="Arial"/>
              <a:buNone/>
            </a:pPr>
            <a:endParaRPr lang="en-US" sz="105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050" b="1" dirty="0">
                <a:solidFill>
                  <a:srgbClr val="2D2E2D"/>
                </a:solidFill>
              </a:rPr>
              <a:t>[Next speak handoff statement]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dirty="0"/>
              <a:t>Now I shall</a:t>
            </a:r>
            <a:r>
              <a:rPr lang="en-US" sz="1050" baseline="0" dirty="0"/>
              <a:t> hand off to </a:t>
            </a:r>
            <a:r>
              <a:rPr lang="en-US" sz="1050" b="1" baseline="0" dirty="0"/>
              <a:t>Cindy</a:t>
            </a:r>
            <a:endParaRPr lang="en-CA" sz="1050" b="1" dirty="0"/>
          </a:p>
          <a:p>
            <a:pPr marL="0" marR="0" lvl="0" indent="0" algn="l" rtl="0">
              <a:lnSpc>
                <a:spcPct val="100000"/>
              </a:lnSpc>
              <a:spcBef>
                <a:spcPts val="0"/>
              </a:spcBef>
              <a:spcAft>
                <a:spcPts val="0"/>
              </a:spcAft>
              <a:buClr>
                <a:srgbClr val="000000"/>
              </a:buClr>
              <a:buSzPts val="1400"/>
              <a:buFont typeface="Arial"/>
              <a:buNone/>
            </a:pPr>
            <a:endParaRPr lang="en-US" sz="1050" b="1"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050" b="1" i="0" u="none" strike="noStrike" cap="none" dirty="0">
                <a:solidFill>
                  <a:schemeClr val="dk1"/>
                </a:solidFill>
                <a:latin typeface="Arial"/>
                <a:ea typeface="Arial"/>
                <a:cs typeface="Arial"/>
                <a:sym typeface="Arial"/>
              </a:rPr>
              <a:t>[NEXT SLIDE] </a:t>
            </a:r>
            <a:endParaRPr lang="en-US" dirty="0"/>
          </a:p>
          <a:p>
            <a:pPr marL="0" lvl="0" indent="0" algn="l" rtl="0">
              <a:lnSpc>
                <a:spcPct val="100000"/>
              </a:lnSpc>
              <a:spcBef>
                <a:spcPts val="0"/>
              </a:spcBef>
              <a:spcAft>
                <a:spcPts val="0"/>
              </a:spcAft>
              <a:buSzPts val="1400"/>
              <a:buNone/>
            </a:pPr>
            <a:endParaRPr lang="en-US" dirty="0"/>
          </a:p>
          <a:p>
            <a:endParaRPr lang="en-CA"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7</a:t>
            </a:fld>
            <a:endParaRPr lang="ko-KR" altLang="en-US"/>
          </a:p>
        </p:txBody>
      </p:sp>
    </p:spTree>
    <p:extLst>
      <p:ext uri="{BB962C8B-B14F-4D97-AF65-F5344CB8AC3E}">
        <p14:creationId xmlns:p14="http://schemas.microsoft.com/office/powerpoint/2010/main" val="2713542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pPr marL="0"/>
            <a:r>
              <a:rPr lang="en-US" sz="1400" b="1" i="0" u="none" strike="noStrike" cap="none" dirty="0">
                <a:solidFill>
                  <a:schemeClr val="dk1"/>
                </a:solidFill>
                <a:effectLst/>
                <a:latin typeface="Arial"/>
                <a:ea typeface="Arial"/>
                <a:cs typeface="Arial"/>
                <a:sym typeface="Arial"/>
              </a:rPr>
              <a:t>[Cindy to take over]</a:t>
            </a:r>
            <a:endParaRPr lang="en-US" sz="1400" b="0" i="0" u="none" strike="noStrike" cap="none" dirty="0">
              <a:solidFill>
                <a:schemeClr val="dk1"/>
              </a:solidFill>
              <a:effectLst/>
              <a:latin typeface="Arial"/>
              <a:ea typeface="Arial"/>
              <a:cs typeface="Arial"/>
              <a:sym typeface="Arial"/>
            </a:endParaRPr>
          </a:p>
          <a:p>
            <a:pPr marL="0"/>
            <a:r>
              <a:rPr lang="en-US" sz="1400" b="0" i="0" u="none" strike="noStrike" cap="none" dirty="0">
                <a:solidFill>
                  <a:schemeClr val="dk1"/>
                </a:solidFill>
                <a:effectLst/>
                <a:latin typeface="Arial"/>
                <a:ea typeface="Arial"/>
                <a:cs typeface="Arial"/>
                <a:sym typeface="Arial"/>
              </a:rPr>
              <a:t>Thank you, </a:t>
            </a:r>
            <a:r>
              <a:rPr lang="en-US" sz="1400" b="1" i="0" u="none" strike="noStrike" cap="none" dirty="0">
                <a:solidFill>
                  <a:schemeClr val="dk1"/>
                </a:solidFill>
                <a:effectLst/>
                <a:latin typeface="Arial"/>
                <a:ea typeface="Arial"/>
                <a:cs typeface="Arial"/>
                <a:sym typeface="Arial"/>
              </a:rPr>
              <a:t>Dennis</a:t>
            </a:r>
            <a:r>
              <a:rPr lang="en-US" sz="1400" b="0" i="0" u="none" strike="noStrike" cap="none" dirty="0">
                <a:solidFill>
                  <a:schemeClr val="dk1"/>
                </a:solidFill>
                <a:effectLst/>
                <a:latin typeface="Arial"/>
                <a:ea typeface="Arial"/>
                <a:cs typeface="Arial"/>
                <a:sym typeface="Arial"/>
              </a:rPr>
              <a:t>. </a:t>
            </a:r>
            <a:r>
              <a:rPr lang="en-US" sz="1400" baseline="0" dirty="0"/>
              <a:t>I will continue on to the next part of </a:t>
            </a:r>
            <a:r>
              <a:rPr lang="en-US" sz="1400" b="1" i="0" u="none" strike="noStrike" cap="none" dirty="0">
                <a:solidFill>
                  <a:schemeClr val="dk1"/>
                </a:solidFill>
                <a:effectLst/>
                <a:latin typeface="Arial"/>
                <a:ea typeface="Arial"/>
                <a:cs typeface="Arial"/>
                <a:sym typeface="Arial"/>
              </a:rPr>
              <a:t>Initial Analysis</a:t>
            </a:r>
            <a:r>
              <a:rPr lang="en-US" sz="1400" baseline="0" dirty="0"/>
              <a:t>.</a:t>
            </a:r>
            <a:endParaRPr lang="en-US" sz="1400" dirty="0"/>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altLang="ko-KR" sz="1400" b="0" i="0" dirty="0">
                <a:latin typeface="+mj-lt"/>
              </a:rPr>
              <a:t>In order to understand the player and team performance, we first analyze the Player Game Log Data. We have data for each player in each game. There are more than 400M records. </a:t>
            </a:r>
            <a:r>
              <a:rPr lang="en-US" altLang="ko-KR" sz="1400" b="0" i="0" kern="1200" dirty="0">
                <a:solidFill>
                  <a:schemeClr val="tx1"/>
                </a:solidFill>
                <a:latin typeface="+mj-lt"/>
                <a:ea typeface="+mn-ea"/>
                <a:cs typeface="+mn-cs"/>
              </a:rPr>
              <a:t>We consider </a:t>
            </a:r>
            <a:r>
              <a:rPr lang="en-US" sz="1400" b="0" i="0" kern="1200" dirty="0">
                <a:solidFill>
                  <a:schemeClr val="tx1"/>
                </a:solidFill>
                <a:latin typeface="+mj-lt"/>
                <a:ea typeface="+mn-ea"/>
                <a:cs typeface="+mn-cs"/>
              </a:rPr>
              <a:t>Toronto Raptors as a reference to assess other leagues.</a:t>
            </a: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01 – The slide is to show the topic for our study] </a:t>
            </a: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endParaRPr lang="en-US" sz="1400" dirty="0">
              <a:solidFill>
                <a:srgbClr val="2D2E2D"/>
              </a:solidFill>
            </a:endParaRP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r>
              <a:rPr lang="en-US" sz="1400" dirty="0">
                <a:solidFill>
                  <a:srgbClr val="2D2E2D"/>
                </a:solidFill>
              </a:rPr>
              <a:t>First, we try to find out the most efficient players for Toronto Raptors in the season 2019-20. The Player Efficiency Rating (PER) is introduced in our analysis.</a:t>
            </a: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endParaRPr lang="en-US" sz="1400" dirty="0">
              <a:solidFill>
                <a:srgbClr val="2D2E2D"/>
              </a:solidFill>
            </a:endParaRPr>
          </a:p>
          <a:p>
            <a:pPr marL="171450" marR="0" lvl="0" indent="-171450" algn="l" defTabSz="995690" rtl="0" eaLnBrk="1" fontAlgn="auto" latinLnBrk="1" hangingPunct="1">
              <a:lnSpc>
                <a:spcPct val="100000"/>
              </a:lnSpc>
              <a:spcBef>
                <a:spcPts val="0"/>
              </a:spcBef>
              <a:spcAft>
                <a:spcPts val="0"/>
              </a:spcAft>
              <a:buClr>
                <a:srgbClr val="000000"/>
              </a:buClr>
              <a:buSzPts val="1400"/>
              <a:buFont typeface="Arial" panose="020B0604020202020204" pitchFamily="34" charset="0"/>
              <a:buChar char="•"/>
              <a:tabLst/>
              <a:defRPr/>
            </a:pPr>
            <a:r>
              <a:rPr lang="en-US" sz="1400" kern="1200" dirty="0">
                <a:solidFill>
                  <a:srgbClr val="2D2E2D"/>
                </a:solidFill>
                <a:latin typeface="+mn-lt"/>
                <a:ea typeface="+mn-ea"/>
                <a:cs typeface="+mn-cs"/>
              </a:rPr>
              <a:t>PER is </a:t>
            </a:r>
            <a:r>
              <a:rPr lang="en-US" sz="1400" u="none" kern="1200" dirty="0">
                <a:solidFill>
                  <a:srgbClr val="2D2E2D"/>
                </a:solidFill>
                <a:latin typeface="+mn-lt"/>
                <a:ea typeface="+mn-ea"/>
                <a:cs typeface="+mn-cs"/>
                <a:hlinkClick r:id="rId3" tooltip="John Hollinger">
                  <a:extLst>
                    <a:ext uri="{A12FA001-AC4F-418D-AE19-62706E023703}">
                      <ahyp:hlinkClr xmlns:ahyp="http://schemas.microsoft.com/office/drawing/2018/hyperlinkcolor" val="tx"/>
                    </a:ext>
                  </a:extLst>
                </a:hlinkClick>
              </a:rPr>
              <a:t>John Hollinger</a:t>
            </a:r>
            <a:r>
              <a:rPr lang="en-US" sz="1400" u="none" kern="1200" dirty="0">
                <a:solidFill>
                  <a:srgbClr val="2D2E2D"/>
                </a:solidFill>
                <a:latin typeface="+mn-lt"/>
                <a:ea typeface="+mn-ea"/>
                <a:cs typeface="+mn-cs"/>
              </a:rPr>
              <a:t>'s </a:t>
            </a:r>
            <a:r>
              <a:rPr lang="en-US" sz="1400" kern="1200" dirty="0">
                <a:solidFill>
                  <a:srgbClr val="2D2E2D"/>
                </a:solidFill>
                <a:latin typeface="+mn-lt"/>
                <a:ea typeface="+mn-ea"/>
                <a:cs typeface="+mn-cs"/>
              </a:rPr>
              <a:t>all-in-one </a:t>
            </a:r>
            <a:r>
              <a:rPr lang="en-US" sz="1400" kern="1200" dirty="0">
                <a:solidFill>
                  <a:srgbClr val="2D2E2D"/>
                </a:solidFill>
                <a:latin typeface="+mn-lt"/>
                <a:ea typeface="+mn-ea"/>
                <a:cs typeface="+mn-cs"/>
                <a:hlinkClick r:id="rId4" tooltip="Basketball">
                  <a:extLst>
                    <a:ext uri="{A12FA001-AC4F-418D-AE19-62706E023703}">
                      <ahyp:hlinkClr xmlns:ahyp="http://schemas.microsoft.com/office/drawing/2018/hyperlinkcolor" val="tx"/>
                    </a:ext>
                  </a:extLst>
                </a:hlinkClick>
              </a:rPr>
              <a:t>basketball</a:t>
            </a:r>
            <a:r>
              <a:rPr lang="en-US" sz="1400" kern="1200" dirty="0">
                <a:solidFill>
                  <a:srgbClr val="2D2E2D"/>
                </a:solidFill>
                <a:latin typeface="+mn-lt"/>
                <a:ea typeface="+mn-ea"/>
                <a:cs typeface="+mn-cs"/>
              </a:rPr>
              <a:t> rating, which attempts to boil down all of a player's contributions into one number. The formula is listed as below.</a:t>
            </a: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panose="020B0604020202020204" pitchFamily="34" charset="0"/>
              <a:buNone/>
            </a:pPr>
            <a:endParaRPr lang="en-US" sz="1400"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panose="020B0604020202020204" pitchFamily="34" charset="0"/>
              <a:buNone/>
              <a:tabLst/>
              <a:defRPr/>
            </a:pPr>
            <a:r>
              <a:rPr lang="en-US" sz="1400" b="1" dirty="0">
                <a:solidFill>
                  <a:srgbClr val="2D2E2D"/>
                </a:solidFill>
              </a:rPr>
              <a:t>[NEXT 02 – The slide is to show the formula] </a:t>
            </a: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endParaRPr lang="en-US" sz="1400" kern="1200" dirty="0">
              <a:solidFill>
                <a:srgbClr val="2D2E2D"/>
              </a:solidFill>
              <a:latin typeface="+mn-lt"/>
              <a:ea typeface="+mn-ea"/>
              <a:cs typeface="+mn-cs"/>
            </a:endParaRP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r>
              <a:rPr lang="en-US" sz="2000" b="0" i="0" dirty="0">
                <a:solidFill>
                  <a:srgbClr val="202122"/>
                </a:solidFill>
                <a:effectLst/>
                <a:latin typeface="Arial" panose="020B0604020202020204" pitchFamily="34" charset="0"/>
              </a:rPr>
              <a:t>PER takes into account accomplishments, such as field goals, free throws, 3-pointers, assists, rebounds, blocks and steals, and negative results, such as missed shots, turnovers and personal fouls. The formula adds positive stats and subtracts negative ones through a statistical point value system. The rating for each player is then adjusted to a per-minute basis.</a:t>
            </a: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endParaRPr lang="en-US" sz="2000" b="0" i="0" dirty="0">
              <a:solidFill>
                <a:srgbClr val="202122"/>
              </a:solidFill>
              <a:effectLst/>
              <a:latin typeface="Arial" panose="020B0604020202020204" pitchFamily="34" charset="0"/>
            </a:endParaRP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r>
              <a:rPr lang="en-US" sz="2000" b="0" i="0" dirty="0">
                <a:solidFill>
                  <a:srgbClr val="202122"/>
                </a:solidFill>
                <a:effectLst/>
                <a:latin typeface="Arial" panose="020B0604020202020204" pitchFamily="34" charset="0"/>
              </a:rPr>
              <a:t>There are other PER formulas as well which may be different from the one we use.</a:t>
            </a:r>
          </a:p>
          <a:p>
            <a:pPr marL="0" marR="0" lvl="0" indent="0" algn="l" rtl="0">
              <a:lnSpc>
                <a:spcPct val="100000"/>
              </a:lnSpc>
              <a:spcBef>
                <a:spcPts val="0"/>
              </a:spcBef>
              <a:spcAft>
                <a:spcPts val="0"/>
              </a:spcAft>
              <a:buClr>
                <a:srgbClr val="000000"/>
              </a:buClr>
              <a:buSzPts val="1400"/>
              <a:buFont typeface="Arial" panose="020B0604020202020204" pitchFamily="34" charset="0"/>
              <a:buNone/>
            </a:pPr>
            <a:endParaRPr lang="en-US" sz="1400"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panose="020B0604020202020204" pitchFamily="34" charset="0"/>
              <a:buNone/>
              <a:tabLst/>
              <a:defRPr/>
            </a:pPr>
            <a:r>
              <a:rPr lang="en-US" sz="1400" b="1" dirty="0">
                <a:solidFill>
                  <a:srgbClr val="2D2E2D"/>
                </a:solidFill>
              </a:rPr>
              <a:t>[NEXT 03 – Player Performance Graph] </a:t>
            </a:r>
          </a:p>
          <a:p>
            <a:pPr marL="0" marR="0" lvl="0" indent="0" algn="l" rtl="0">
              <a:lnSpc>
                <a:spcPct val="100000"/>
              </a:lnSpc>
              <a:spcBef>
                <a:spcPts val="0"/>
              </a:spcBef>
              <a:spcAft>
                <a:spcPts val="0"/>
              </a:spcAft>
              <a:buClr>
                <a:srgbClr val="000000"/>
              </a:buClr>
              <a:buSzPts val="1400"/>
              <a:buFont typeface="Arial" panose="020B0604020202020204" pitchFamily="34" charset="0"/>
              <a:buNone/>
            </a:pPr>
            <a:endParaRPr lang="en-US" sz="1400" dirty="0">
              <a:solidFill>
                <a:srgbClr val="2D2E2D"/>
              </a:solidFill>
            </a:endParaRPr>
          </a:p>
          <a:p>
            <a:pPr marL="171450" marR="0" lvl="0" indent="-171450" algn="l" rtl="0">
              <a:lnSpc>
                <a:spcPct val="100000"/>
              </a:lnSpc>
              <a:spcBef>
                <a:spcPts val="0"/>
              </a:spcBef>
              <a:spcAft>
                <a:spcPts val="0"/>
              </a:spcAft>
              <a:buClr>
                <a:srgbClr val="000000"/>
              </a:buClr>
              <a:buSzPts val="1400"/>
              <a:buFont typeface="Arial" panose="020B0604020202020204" pitchFamily="34" charset="0"/>
              <a:buChar char="•"/>
            </a:pPr>
            <a:r>
              <a:rPr lang="en-US" sz="1400" dirty="0">
                <a:solidFill>
                  <a:srgbClr val="2D2E2D"/>
                </a:solidFill>
              </a:rPr>
              <a:t>This graph is to show the top 10 Player Efficiency Rating for Toronto Raptors in the Season 2019-20. The horizontal axis is the player names. The vertical axis is the PER number for each player. The analysis includes both Regular and Playoffs. </a:t>
            </a:r>
          </a:p>
          <a:p>
            <a:pPr marL="0" marR="0" lvl="0" indent="0" algn="l" defTabSz="995690" rtl="0" eaLnBrk="1" fontAlgn="auto" latinLnBrk="1" hangingPunct="1">
              <a:lnSpc>
                <a:spcPct val="100000"/>
              </a:lnSpc>
              <a:spcBef>
                <a:spcPts val="0"/>
              </a:spcBef>
              <a:spcAft>
                <a:spcPts val="0"/>
              </a:spcAft>
              <a:buClr>
                <a:srgbClr val="000000"/>
              </a:buClr>
              <a:buSzPts val="1400"/>
              <a:buFont typeface="Arial" panose="020B0604020202020204" pitchFamily="34" charset="0"/>
              <a:buNone/>
              <a:tabLst/>
              <a:defRPr/>
            </a:pPr>
            <a:endParaRPr lang="en-US" sz="1400" kern="1200" dirty="0">
              <a:solidFill>
                <a:srgbClr val="2D2E2D"/>
              </a:solidFill>
              <a:latin typeface="+mn-lt"/>
              <a:ea typeface="+mn-ea"/>
              <a:cs typeface="+mn-cs"/>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panose="020B0604020202020204" pitchFamily="34" charset="0"/>
              <a:buNone/>
              <a:tabLst/>
              <a:defRPr/>
            </a:pPr>
            <a:r>
              <a:rPr lang="en-US" sz="1400" b="1" dirty="0">
                <a:solidFill>
                  <a:srgbClr val="2D2E2D"/>
                </a:solidFill>
              </a:rPr>
              <a:t>[NEXT 04 – Jersey] </a:t>
            </a:r>
          </a:p>
          <a:p>
            <a:pPr marL="0" marR="0" lvl="0" indent="0" algn="l" defTabSz="995690" rtl="0" eaLnBrk="1" fontAlgn="auto" latinLnBrk="1" hangingPunct="1">
              <a:lnSpc>
                <a:spcPct val="100000"/>
              </a:lnSpc>
              <a:spcBef>
                <a:spcPts val="0"/>
              </a:spcBef>
              <a:spcAft>
                <a:spcPts val="0"/>
              </a:spcAft>
              <a:buClr>
                <a:srgbClr val="000000"/>
              </a:buClr>
              <a:buSzPts val="1400"/>
              <a:buFont typeface="Arial" panose="020B0604020202020204" pitchFamily="34" charset="0"/>
              <a:buNone/>
              <a:tabLst/>
              <a:defRPr/>
            </a:pPr>
            <a:endParaRPr lang="en-US" sz="1400" kern="1200" dirty="0">
              <a:solidFill>
                <a:srgbClr val="2D2E2D"/>
              </a:solidFill>
              <a:latin typeface="+mn-lt"/>
              <a:ea typeface="+mn-ea"/>
              <a:cs typeface="+mn-cs"/>
            </a:endParaRPr>
          </a:p>
          <a:p>
            <a:pPr marL="171450" marR="0" lvl="0" indent="-171450" algn="l" defTabSz="995690" rtl="0" eaLnBrk="1" fontAlgn="auto" latinLnBrk="1" hangingPunct="1">
              <a:lnSpc>
                <a:spcPct val="100000"/>
              </a:lnSpc>
              <a:spcBef>
                <a:spcPts val="0"/>
              </a:spcBef>
              <a:spcAft>
                <a:spcPts val="0"/>
              </a:spcAft>
              <a:buClr>
                <a:srgbClr val="000000"/>
              </a:buClr>
              <a:buSzPts val="1400"/>
              <a:buFont typeface="Arial" panose="020B0604020202020204" pitchFamily="34" charset="0"/>
              <a:buChar char="•"/>
              <a:tabLst/>
              <a:defRPr/>
            </a:pPr>
            <a:r>
              <a:rPr lang="en-US" sz="1400" kern="1200" dirty="0">
                <a:solidFill>
                  <a:srgbClr val="2D2E2D"/>
                </a:solidFill>
                <a:latin typeface="+mn-lt"/>
                <a:ea typeface="+mn-ea"/>
                <a:cs typeface="+mn-cs"/>
              </a:rPr>
              <a:t>The Jersey number is highlighted for each player under the photo. </a:t>
            </a:r>
          </a:p>
          <a:p>
            <a:pPr marL="0" marR="0" lvl="0" indent="0" algn="l" defTabSz="995690" rtl="0" eaLnBrk="1" fontAlgn="auto" latinLnBrk="1" hangingPunct="1">
              <a:lnSpc>
                <a:spcPct val="100000"/>
              </a:lnSpc>
              <a:spcBef>
                <a:spcPts val="0"/>
              </a:spcBef>
              <a:spcAft>
                <a:spcPts val="0"/>
              </a:spcAft>
              <a:buClr>
                <a:srgbClr val="000000"/>
              </a:buClr>
              <a:buSzPts val="1400"/>
              <a:buFont typeface="Arial" panose="020B0604020202020204" pitchFamily="34" charset="0"/>
              <a:buNone/>
              <a:tabLst/>
              <a:defRPr/>
            </a:pPr>
            <a:endParaRPr lang="en-US" sz="1400" kern="1200" dirty="0">
              <a:solidFill>
                <a:srgbClr val="2D2E2D"/>
              </a:solidFill>
              <a:latin typeface="+mn-lt"/>
              <a:ea typeface="+mn-ea"/>
              <a:cs typeface="+mn-cs"/>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panose="020B0604020202020204" pitchFamily="34" charset="0"/>
              <a:buNone/>
              <a:tabLst/>
              <a:defRPr/>
            </a:pPr>
            <a:r>
              <a:rPr lang="en-US" sz="1400" b="1" dirty="0">
                <a:solidFill>
                  <a:srgbClr val="2D2E2D"/>
                </a:solidFill>
              </a:rPr>
              <a:t>[NEXT 05 – Serge] </a:t>
            </a:r>
          </a:p>
          <a:p>
            <a:pPr marL="0" marR="0" lvl="0" indent="0" algn="l" defTabSz="995690" rtl="0" eaLnBrk="1" fontAlgn="auto" latinLnBrk="1" hangingPunct="1">
              <a:lnSpc>
                <a:spcPct val="100000"/>
              </a:lnSpc>
              <a:spcBef>
                <a:spcPts val="0"/>
              </a:spcBef>
              <a:spcAft>
                <a:spcPts val="0"/>
              </a:spcAft>
              <a:buClr>
                <a:srgbClr val="000000"/>
              </a:buClr>
              <a:buSzPts val="1400"/>
              <a:buFont typeface="Arial" panose="020B0604020202020204" pitchFamily="34" charset="0"/>
              <a:buNone/>
              <a:tabLst/>
              <a:defRPr/>
            </a:pPr>
            <a:endParaRPr lang="en-US" sz="1400" kern="1200" dirty="0">
              <a:solidFill>
                <a:srgbClr val="2D2E2D"/>
              </a:solidFill>
              <a:latin typeface="+mn-lt"/>
              <a:ea typeface="+mn-ea"/>
              <a:cs typeface="+mn-cs"/>
            </a:endParaRPr>
          </a:p>
          <a:p>
            <a:pPr marL="171450" marR="0" lvl="0" indent="-171450" algn="l" defTabSz="995690" rtl="0" eaLnBrk="1" fontAlgn="auto" latinLnBrk="1" hangingPunct="1">
              <a:lnSpc>
                <a:spcPct val="100000"/>
              </a:lnSpc>
              <a:spcBef>
                <a:spcPts val="0"/>
              </a:spcBef>
              <a:spcAft>
                <a:spcPts val="0"/>
              </a:spcAft>
              <a:buClr>
                <a:srgbClr val="000000"/>
              </a:buClr>
              <a:buSzPts val="1400"/>
              <a:buFont typeface="Arial" panose="020B0604020202020204" pitchFamily="34" charset="0"/>
              <a:buChar char="•"/>
              <a:tabLst/>
              <a:defRPr/>
            </a:pPr>
            <a:r>
              <a:rPr lang="en-US" sz="1400" kern="1200" dirty="0">
                <a:solidFill>
                  <a:srgbClr val="2D2E2D"/>
                </a:solidFill>
                <a:latin typeface="+mn-lt"/>
                <a:ea typeface="+mn-ea"/>
                <a:cs typeface="+mn-cs"/>
              </a:rPr>
              <a:t>From the PER calculation, Serge ranked No.1 in the season 2019-20 with a value of 21.50.</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8</a:t>
            </a:fld>
            <a:endParaRPr lang="ko-KR" altLang="en-US"/>
          </a:p>
        </p:txBody>
      </p:sp>
    </p:spTree>
    <p:extLst>
      <p:ext uri="{BB962C8B-B14F-4D97-AF65-F5344CB8AC3E}">
        <p14:creationId xmlns:p14="http://schemas.microsoft.com/office/powerpoint/2010/main" val="20911406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endParaRPr lang="en-US" sz="1400" b="1"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01 – Top 10 Toronto Raptors Players by points for the past 3 Seasons] </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Let’s talk about who scored the most points in the last 3 seasons.</a:t>
            </a:r>
          </a:p>
          <a:p>
            <a:pPr marL="0" marR="0" lvl="0" indent="0" algn="l" rtl="0">
              <a:lnSpc>
                <a:spcPct val="100000"/>
              </a:lnSpc>
              <a:spcBef>
                <a:spcPts val="0"/>
              </a:spcBef>
              <a:spcAft>
                <a:spcPts val="0"/>
              </a:spcAft>
              <a:buClr>
                <a:srgbClr val="000000"/>
              </a:buClr>
              <a:buSzPts val="1400"/>
              <a:buFont typeface="Arial"/>
              <a:buNone/>
            </a:pPr>
            <a:endParaRPr lang="en-US"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02 – Graph] </a:t>
            </a: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400" dirty="0">
                <a:solidFill>
                  <a:srgbClr val="2D2E2D"/>
                </a:solidFill>
              </a:rPr>
              <a:t>In this graph, it shows the top 10 players and their points. The horizontal axis is the total points scored in the last 3 seasons. The vertical axis is the player names.</a:t>
            </a: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We only study the players who scored at least 100 points in both Regular and Playoffs. The different color on the stack bar is for the different seasons. The high grade indicates the recent season. Some players may have contracts with Raptors for only one season, we will see one color on the stack bar. </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03 – DeMar] </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In 2017-18 season, DeMar was No. 1 with 2067 points. </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04 – Kawhi] </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In 2018-19 season, Kawhi had the highest score with 2328 points. </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05 – Pascal] </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In 2019-20 season, Pascal Ranked No. 1 with 1558 points.</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95690" rtl="0" eaLnBrk="1" fontAlgn="auto" latinLnBrk="1" hangingPunct="1">
              <a:lnSpc>
                <a:spcPct val="100000"/>
              </a:lnSpc>
              <a:spcBef>
                <a:spcPts val="0"/>
              </a:spcBef>
              <a:spcAft>
                <a:spcPts val="0"/>
              </a:spcAft>
              <a:buClr>
                <a:srgbClr val="000000"/>
              </a:buClr>
              <a:buSzPts val="1400"/>
              <a:buFont typeface="Arial"/>
              <a:buNone/>
              <a:tabLst/>
              <a:defRPr/>
            </a:pPr>
            <a:r>
              <a:rPr lang="en-US" sz="1400" b="1" dirty="0">
                <a:solidFill>
                  <a:srgbClr val="2D2E2D"/>
                </a:solidFill>
              </a:rPr>
              <a:t>[NEXT 06 – Kyle] </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dirty="0">
                <a:solidFill>
                  <a:srgbClr val="2D2E2D"/>
                </a:solidFill>
              </a:rPr>
              <a:t>In all 3 seasons, </a:t>
            </a:r>
            <a:r>
              <a:rPr lang="en-US" sz="1400">
                <a:solidFill>
                  <a:srgbClr val="2D2E2D"/>
                </a:solidFill>
              </a:rPr>
              <a:t>Kyle scored </a:t>
            </a:r>
            <a:r>
              <a:rPr lang="en-US" sz="1400" dirty="0">
                <a:solidFill>
                  <a:srgbClr val="2D2E2D"/>
                </a:solidFill>
              </a:rPr>
              <a:t>the highest points and followed by Pascal. </a:t>
            </a:r>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rtl="0">
              <a:lnSpc>
                <a:spcPct val="100000"/>
              </a:lnSpc>
              <a:spcBef>
                <a:spcPts val="0"/>
              </a:spcBef>
              <a:spcAft>
                <a:spcPts val="0"/>
              </a:spcAft>
              <a:buClr>
                <a:srgbClr val="000000"/>
              </a:buClr>
              <a:buSzPts val="1400"/>
              <a:buFont typeface="Arial"/>
              <a:buNone/>
            </a:pPr>
            <a:r>
              <a:rPr lang="en-US" sz="1400" b="1" dirty="0">
                <a:solidFill>
                  <a:srgbClr val="2D2E2D"/>
                </a:solidFill>
              </a:rPr>
              <a:t>[Next speaker handoff statement]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Now I shall</a:t>
            </a:r>
            <a:r>
              <a:rPr lang="en-US" sz="1400" baseline="0" dirty="0"/>
              <a:t> hand off back to </a:t>
            </a:r>
            <a:r>
              <a:rPr lang="en-US" sz="1400" b="1" i="0" u="none" strike="noStrike" cap="none" dirty="0">
                <a:solidFill>
                  <a:schemeClr val="dk1"/>
                </a:solidFill>
                <a:effectLst/>
                <a:latin typeface="Arial"/>
                <a:ea typeface="Arial"/>
                <a:cs typeface="Arial"/>
                <a:sym typeface="Arial"/>
              </a:rPr>
              <a:t>Dennis</a:t>
            </a:r>
            <a:endParaRPr lang="en-CA" sz="1400" dirty="0"/>
          </a:p>
          <a:p>
            <a:pPr marL="0" marR="0" lvl="0" indent="0" algn="l" rtl="0">
              <a:lnSpc>
                <a:spcPct val="100000"/>
              </a:lnSpc>
              <a:spcBef>
                <a:spcPts val="0"/>
              </a:spcBef>
              <a:spcAft>
                <a:spcPts val="0"/>
              </a:spcAft>
              <a:buClr>
                <a:srgbClr val="000000"/>
              </a:buClr>
              <a:buSzPts val="1400"/>
              <a:buFont typeface="Arial"/>
              <a:buNone/>
            </a:pPr>
            <a:endParaRPr lang="en-US" sz="1400" dirty="0">
              <a:solidFill>
                <a:srgbClr val="2D2E2D"/>
              </a:solidFil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b="1" i="0" u="none" strike="noStrike" cap="none" dirty="0">
                <a:solidFill>
                  <a:schemeClr val="dk1"/>
                </a:solidFill>
                <a:latin typeface="Arial"/>
                <a:ea typeface="Arial"/>
                <a:cs typeface="Arial"/>
                <a:sym typeface="Arial"/>
              </a:rPr>
              <a:t>[NEXT SLIDE] </a:t>
            </a:r>
            <a:endParaRPr lang="en-US" sz="1400" dirty="0"/>
          </a:p>
        </p:txBody>
      </p:sp>
      <p:sp>
        <p:nvSpPr>
          <p:cNvPr id="4" name="Slide Number Placeholder 3"/>
          <p:cNvSpPr>
            <a:spLocks noGrp="1"/>
          </p:cNvSpPr>
          <p:nvPr>
            <p:ph type="sldNum" sz="quarter" idx="5"/>
          </p:nvPr>
        </p:nvSpPr>
        <p:spPr/>
        <p:txBody>
          <a:bodyPr/>
          <a:lstStyle/>
          <a:p>
            <a:fld id="{A5504B90-27FD-422C-8CC6-2AADAD122D08}" type="slidenum">
              <a:rPr lang="ko-KR" altLang="en-US" smtClean="0"/>
              <a:pPr/>
              <a:t>9</a:t>
            </a:fld>
            <a:endParaRPr lang="ko-KR" altLang="en-US"/>
          </a:p>
        </p:txBody>
      </p:sp>
    </p:spTree>
    <p:extLst>
      <p:ext uri="{BB962C8B-B14F-4D97-AF65-F5344CB8AC3E}">
        <p14:creationId xmlns:p14="http://schemas.microsoft.com/office/powerpoint/2010/main" val="46223559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2021-03-21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14" name="부제목 2"/>
          <p:cNvSpPr>
            <a:spLocks noGrp="1"/>
          </p:cNvSpPr>
          <p:nvPr>
            <p:ph type="subTitle" idx="1"/>
          </p:nvPr>
        </p:nvSpPr>
        <p:spPr>
          <a:xfrm>
            <a:off x="1225950" y="3141762"/>
            <a:ext cx="6597448" cy="864096"/>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l"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1200" kern="1200" baseline="0" dirty="0">
                <a:solidFill>
                  <a:srgbClr val="575757"/>
                </a:solidFill>
                <a:effectLst/>
                <a:latin typeface="+mj-lt"/>
                <a:ea typeface="맑은 고딕" pitchFamily="50" charset="-127"/>
                <a:cs typeface="+mj-cs"/>
              </a:defRPr>
            </a:lvl1pPr>
            <a:lvl2pPr marL="497845" indent="0" algn="ctr">
              <a:buNone/>
              <a:defRPr>
                <a:solidFill>
                  <a:schemeClr val="tx1">
                    <a:tint val="75000"/>
                  </a:schemeClr>
                </a:solidFill>
              </a:defRPr>
            </a:lvl2pPr>
            <a:lvl3pPr marL="995690" indent="0" algn="ctr">
              <a:buNone/>
              <a:defRPr>
                <a:solidFill>
                  <a:schemeClr val="tx1">
                    <a:tint val="75000"/>
                  </a:schemeClr>
                </a:solidFill>
              </a:defRPr>
            </a:lvl3pPr>
            <a:lvl4pPr marL="1493535" indent="0" algn="ctr">
              <a:buNone/>
              <a:defRPr>
                <a:solidFill>
                  <a:schemeClr val="tx1">
                    <a:tint val="75000"/>
                  </a:schemeClr>
                </a:solidFill>
              </a:defRPr>
            </a:lvl4pPr>
            <a:lvl5pPr marL="1991380" indent="0" algn="ctr">
              <a:buNone/>
              <a:defRPr>
                <a:solidFill>
                  <a:schemeClr val="tx1">
                    <a:tint val="75000"/>
                  </a:schemeClr>
                </a:solidFill>
              </a:defRPr>
            </a:lvl5pPr>
            <a:lvl6pPr marL="2489225" indent="0" algn="ctr">
              <a:buNone/>
              <a:defRPr>
                <a:solidFill>
                  <a:schemeClr val="tx1">
                    <a:tint val="75000"/>
                  </a:schemeClr>
                </a:solidFill>
              </a:defRPr>
            </a:lvl6pPr>
            <a:lvl7pPr marL="2987070" indent="0" algn="ctr">
              <a:buNone/>
              <a:defRPr>
                <a:solidFill>
                  <a:schemeClr val="tx1">
                    <a:tint val="75000"/>
                  </a:schemeClr>
                </a:solidFill>
              </a:defRPr>
            </a:lvl7pPr>
            <a:lvl8pPr marL="3484916" indent="0" algn="ctr">
              <a:buNone/>
              <a:defRPr>
                <a:solidFill>
                  <a:schemeClr val="tx1">
                    <a:tint val="75000"/>
                  </a:schemeClr>
                </a:solidFill>
              </a:defRPr>
            </a:lvl8pPr>
            <a:lvl9pPr marL="3982761" indent="0" algn="ctr">
              <a:buNone/>
              <a:defRPr>
                <a:solidFill>
                  <a:schemeClr val="tx1">
                    <a:tint val="75000"/>
                  </a:schemeClr>
                </a:solidFill>
              </a:defRPr>
            </a:lvl9pPr>
          </a:lstStyle>
          <a:p>
            <a:endParaRPr lang="ko-KR" altLang="en-US" dirty="0"/>
          </a:p>
        </p:txBody>
      </p:sp>
      <p:sp>
        <p:nvSpPr>
          <p:cNvPr id="15" name="제목 1"/>
          <p:cNvSpPr>
            <a:spLocks noGrp="1"/>
          </p:cNvSpPr>
          <p:nvPr>
            <p:ph type="ctrTitle" hasCustomPrompt="1"/>
          </p:nvPr>
        </p:nvSpPr>
        <p:spPr>
          <a:xfrm>
            <a:off x="1198662" y="1170857"/>
            <a:ext cx="5040560" cy="1970906"/>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l"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5800" kern="1200" baseline="0" dirty="0">
                <a:solidFill>
                  <a:srgbClr val="87334A"/>
                </a:solidFill>
                <a:effectLst/>
                <a:latin typeface="+mj-lt"/>
                <a:ea typeface="맑은 고딕" pitchFamily="50" charset="-127"/>
                <a:cs typeface="+mj-cs"/>
              </a:defRPr>
            </a:lvl1pPr>
          </a:lstStyle>
          <a:p>
            <a:r>
              <a:rPr lang="ko-KR" altLang="en-US" dirty="0"/>
              <a:t>제목을</a:t>
            </a:r>
            <a:r>
              <a:rPr lang="en-US" altLang="ko-KR" dirty="0"/>
              <a:t> </a:t>
            </a: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2021-03-21</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2021-03-21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15" name="내용 개체 틀 2"/>
          <p:cNvSpPr>
            <a:spLocks noGrp="1"/>
          </p:cNvSpPr>
          <p:nvPr>
            <p:ph idx="1" hasCustomPrompt="1"/>
          </p:nvPr>
        </p:nvSpPr>
        <p:spPr>
          <a:xfrm>
            <a:off x="609521" y="1485579"/>
            <a:ext cx="10971372" cy="4824535"/>
          </a:xfrm>
        </p:spPr>
        <p:txBody>
          <a:bodyPr>
            <a:normAutofit/>
          </a:bodyPr>
          <a:lstStyle>
            <a:lvl1pPr algn="l">
              <a:buNone/>
              <a:defRPr sz="2000" i="1" baseline="0">
                <a:solidFill>
                  <a:srgbClr val="87334A"/>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dirty="0"/>
              <a:t>Replaced with your own text</a:t>
            </a:r>
            <a:endParaRPr lang="ko-KR" altLang="en-US" dirty="0"/>
          </a:p>
        </p:txBody>
      </p:sp>
      <p:sp>
        <p:nvSpPr>
          <p:cNvPr id="14" name="제목 1"/>
          <p:cNvSpPr>
            <a:spLocks noGrp="1"/>
          </p:cNvSpPr>
          <p:nvPr>
            <p:ph type="title"/>
          </p:nvPr>
        </p:nvSpPr>
        <p:spPr>
          <a:xfrm>
            <a:off x="609520" y="189434"/>
            <a:ext cx="10971373" cy="798753"/>
          </a:xfrm>
        </p:spPr>
        <p:txBody>
          <a:bodyPr vert="horz" lIns="99569" tIns="49785" rIns="99569" bIns="49785" rtlCol="0" anchor="ctr">
            <a:normAutofit/>
          </a:bodyPr>
          <a:lstStyle>
            <a:lvl1pPr algn="ctr" defTabSz="995690" rtl="0" eaLnBrk="1" latinLnBrk="1" hangingPunct="1">
              <a:spcBef>
                <a:spcPct val="0"/>
              </a:spcBef>
              <a:buNone/>
              <a:defRPr lang="ko-KR" altLang="en-US" sz="4000" b="1" kern="1200" baseline="0" dirty="0">
                <a:solidFill>
                  <a:srgbClr val="87334A"/>
                </a:solidFill>
                <a:effectLst/>
                <a:latin typeface="+mj-lt"/>
                <a:ea typeface="맑은 고딕" pitchFamily="50" charset="-127"/>
                <a:cs typeface="+mj-cs"/>
              </a:defRPr>
            </a:lvl1pPr>
          </a:lstStyle>
          <a:p>
            <a:r>
              <a:rPr lang="ko-KR" altLang="en-US" dirty="0"/>
              <a:t>마스터 제목 스타일 편집</a:t>
            </a:r>
          </a:p>
        </p:txBody>
      </p:sp>
      <p:sp>
        <p:nvSpPr>
          <p:cNvPr id="12" name="날짜 개체 틀 3"/>
          <p:cNvSpPr>
            <a:spLocks noGrp="1"/>
          </p:cNvSpPr>
          <p:nvPr>
            <p:ph type="dt" sz="half" idx="10"/>
          </p:nvPr>
        </p:nvSpPr>
        <p:spPr>
          <a:xfrm>
            <a:off x="609521" y="6502342"/>
            <a:ext cx="2844430" cy="220692"/>
          </a:xfrm>
        </p:spPr>
        <p:txBody>
          <a:bodyPr/>
          <a:lstStyle/>
          <a:p>
            <a:fld id="{ED3D6733-6F27-4404-AB51-585418F146E5}" type="datetimeFigureOut">
              <a:rPr lang="ko-KR" altLang="en-US" smtClean="0"/>
              <a:pPr/>
              <a:t>2021-03-21</a:t>
            </a:fld>
            <a:endParaRPr lang="ko-KR" altLang="en-US"/>
          </a:p>
        </p:txBody>
      </p:sp>
      <p:sp>
        <p:nvSpPr>
          <p:cNvPr id="13" name="바닥글 개체 틀 4"/>
          <p:cNvSpPr>
            <a:spLocks noGrp="1"/>
          </p:cNvSpPr>
          <p:nvPr>
            <p:ph type="ftr" sz="quarter" idx="11"/>
          </p:nvPr>
        </p:nvSpPr>
        <p:spPr>
          <a:xfrm>
            <a:off x="4165059" y="6502342"/>
            <a:ext cx="3860297" cy="220692"/>
          </a:xfrm>
        </p:spPr>
        <p:txBody>
          <a:bodyPr/>
          <a:lstStyle/>
          <a:p>
            <a:endParaRPr lang="ko-KR" altLang="en-US"/>
          </a:p>
        </p:txBody>
      </p:sp>
      <p:sp>
        <p:nvSpPr>
          <p:cNvPr id="16" name="슬라이드 번호 개체 틀 5"/>
          <p:cNvSpPr>
            <a:spLocks noGrp="1"/>
          </p:cNvSpPr>
          <p:nvPr>
            <p:ph type="sldNum" sz="quarter" idx="12"/>
          </p:nvPr>
        </p:nvSpPr>
        <p:spPr>
          <a:xfrm>
            <a:off x="8736463" y="6502342"/>
            <a:ext cx="2844430" cy="220692"/>
          </a:xfrm>
        </p:spPr>
        <p:txBody>
          <a:bodyPr/>
          <a:lstStyle/>
          <a:p>
            <a:fld id="{EE6BC638-39B7-4287-91A7-2A3DDA573295}" type="slidenum">
              <a:rPr lang="ko-KR" altLang="en-US" smtClean="0"/>
              <a:pPr/>
              <a:t>‹#›</a:t>
            </a:fld>
            <a:endParaRPr lang="ko-KR" altLang="en-US"/>
          </a:p>
        </p:txBody>
      </p:sp>
      <p:pic>
        <p:nvPicPr>
          <p:cNvPr id="8" name="내용 개체 틀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630710" y="408993"/>
            <a:ext cx="353539" cy="359634"/>
          </a:xfrm>
          <a:prstGeom prst="rect">
            <a:avLst/>
          </a:prstGeom>
        </p:spPr>
      </p:pic>
      <p:pic>
        <p:nvPicPr>
          <p:cNvPr id="9" name="내용 개체 틀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27654" y="408993"/>
            <a:ext cx="353539" cy="359634"/>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4" name="날짜 개체 틀 3"/>
          <p:cNvSpPr>
            <a:spLocks noGrp="1"/>
          </p:cNvSpPr>
          <p:nvPr>
            <p:ph type="dt" sz="half" idx="10"/>
          </p:nvPr>
        </p:nvSpPr>
        <p:spPr>
          <a:xfrm>
            <a:off x="609521" y="6502342"/>
            <a:ext cx="2844430" cy="220692"/>
          </a:xfrm>
        </p:spPr>
        <p:txBody>
          <a:bodyPr/>
          <a:lstStyle/>
          <a:p>
            <a:fld id="{ED3D6733-6F27-4404-AB51-585418F146E5}" type="datetimeFigureOut">
              <a:rPr lang="ko-KR" altLang="en-US" smtClean="0"/>
              <a:pPr/>
              <a:t>2021-03-21</a:t>
            </a:fld>
            <a:endParaRPr lang="ko-KR" altLang="en-US"/>
          </a:p>
        </p:txBody>
      </p:sp>
      <p:sp>
        <p:nvSpPr>
          <p:cNvPr id="5" name="바닥글 개체 틀 4"/>
          <p:cNvSpPr>
            <a:spLocks noGrp="1"/>
          </p:cNvSpPr>
          <p:nvPr>
            <p:ph type="ftr" sz="quarter" idx="11"/>
          </p:nvPr>
        </p:nvSpPr>
        <p:spPr>
          <a:xfrm>
            <a:off x="4165059" y="6502342"/>
            <a:ext cx="3860297" cy="220692"/>
          </a:xfrm>
        </p:spPr>
        <p:txBody>
          <a:bodyPr/>
          <a:lstStyle/>
          <a:p>
            <a:endParaRPr lang="ko-KR" altLang="en-US"/>
          </a:p>
        </p:txBody>
      </p:sp>
      <p:sp>
        <p:nvSpPr>
          <p:cNvPr id="6" name="슬라이드 번호 개체 틀 5"/>
          <p:cNvSpPr>
            <a:spLocks noGrp="1"/>
          </p:cNvSpPr>
          <p:nvPr>
            <p:ph type="sldNum" sz="quarter" idx="12"/>
          </p:nvPr>
        </p:nvSpPr>
        <p:spPr>
          <a:xfrm>
            <a:off x="8736463" y="6502342"/>
            <a:ext cx="2844430" cy="220692"/>
          </a:xfrm>
        </p:spPr>
        <p:txBody>
          <a:bodyPr/>
          <a:lstStyle/>
          <a:p>
            <a:fld id="{EE6BC638-39B7-4287-91A7-2A3DDA573295}" type="slidenum">
              <a:rPr lang="ko-KR" altLang="en-US" smtClean="0"/>
              <a:pPr/>
              <a:t>‹#›</a:t>
            </a:fld>
            <a:endParaRPr lang="ko-KR" altLang="en-US"/>
          </a:p>
        </p:txBody>
      </p:sp>
      <p:sp>
        <p:nvSpPr>
          <p:cNvPr id="15" name="제목 1"/>
          <p:cNvSpPr>
            <a:spLocks noGrp="1"/>
          </p:cNvSpPr>
          <p:nvPr>
            <p:ph type="title"/>
          </p:nvPr>
        </p:nvSpPr>
        <p:spPr>
          <a:xfrm>
            <a:off x="609521" y="189434"/>
            <a:ext cx="10971372" cy="798753"/>
          </a:xfrm>
        </p:spPr>
        <p:txBody>
          <a:bodyPr vert="horz" lIns="99569" tIns="49785" rIns="99569" bIns="49785" rtlCol="0" anchor="ctr">
            <a:normAutofit/>
          </a:bodyPr>
          <a:lstStyle>
            <a:lvl1pPr algn="l" defTabSz="995690"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16" name="내용 개체 틀 2"/>
          <p:cNvSpPr>
            <a:spLocks noGrp="1"/>
          </p:cNvSpPr>
          <p:nvPr>
            <p:ph idx="1" hasCustomPrompt="1"/>
          </p:nvPr>
        </p:nvSpPr>
        <p:spPr>
          <a:xfrm>
            <a:off x="609521" y="1485578"/>
            <a:ext cx="10971372" cy="4824535"/>
          </a:xfrm>
        </p:spPr>
        <p:txBody>
          <a:bodyPr>
            <a:normAutofit/>
          </a:bodyPr>
          <a:lstStyle>
            <a:lvl1pPr algn="l">
              <a:buNone/>
              <a:defRPr sz="2000" i="1" baseline="0">
                <a:solidFill>
                  <a:schemeClr val="tx1">
                    <a:lumMod val="75000"/>
                    <a:lumOff val="25000"/>
                  </a:schemeClr>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a:t>Replaced with your own text</a:t>
            </a:r>
            <a:endParaRPr lang="ko-KR"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40"/>
            <a:ext cx="12190412" cy="6857107"/>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2021-03-21</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8" name="제목 1"/>
          <p:cNvSpPr>
            <a:spLocks noGrp="1"/>
          </p:cNvSpPr>
          <p:nvPr>
            <p:ph type="ctrTitle"/>
          </p:nvPr>
        </p:nvSpPr>
        <p:spPr>
          <a:xfrm>
            <a:off x="6239222" y="2440830"/>
            <a:ext cx="5951190" cy="1977926"/>
          </a:xfrm>
          <a:noFill/>
          <a:ln w="9525">
            <a:noFill/>
            <a:miter lim="800000"/>
            <a:headEnd/>
            <a:tailEnd/>
          </a:ln>
        </p:spPr>
        <p:txBody>
          <a:bodyPr vert="horz" wrap="square" lIns="99569" tIns="49785" rIns="99569" bIns="49785" numCol="1" rtlCol="0" anchor="ctr" anchorCtr="0" compatLnSpc="1">
            <a:prstTxWarp prst="textNoShape">
              <a:avLst/>
            </a:prstTxWarp>
            <a:noAutofit/>
          </a:bodyPr>
          <a:lstStyle>
            <a:lvl1pPr marL="0" indent="0" algn="l" defTabSz="995690" rtl="0" eaLnBrk="1" fontAlgn="base" latinLnBrk="1" hangingPunct="1">
              <a:lnSpc>
                <a:spcPct val="100000"/>
              </a:lnSpc>
              <a:spcBef>
                <a:spcPct val="0"/>
              </a:spcBef>
              <a:spcAft>
                <a:spcPct val="0"/>
              </a:spcAft>
              <a:buClr>
                <a:schemeClr val="hlink"/>
              </a:buClr>
              <a:buFont typeface="굴림체" pitchFamily="49" charset="-127"/>
              <a:buNone/>
              <a:defRPr lang="ko-KR" altLang="en-US" sz="7200" kern="1200" baseline="0" dirty="0">
                <a:solidFill>
                  <a:srgbClr val="87334A"/>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521" y="19030"/>
            <a:ext cx="10971372" cy="797093"/>
          </a:xfrm>
          <a:prstGeom prst="rect">
            <a:avLst/>
          </a:prstGeom>
        </p:spPr>
        <p:txBody>
          <a:bodyPr vert="horz" lIns="99569" tIns="49785" rIns="99569" bIns="49785"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521" y="1062267"/>
            <a:ext cx="10971372" cy="5287636"/>
          </a:xfrm>
          <a:prstGeom prst="rect">
            <a:avLst/>
          </a:prstGeom>
        </p:spPr>
        <p:txBody>
          <a:bodyPr vert="horz" lIns="99569" tIns="49785" rIns="99569" bIns="49785"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521" y="6430887"/>
            <a:ext cx="2844430" cy="292147"/>
          </a:xfrm>
          <a:prstGeom prst="rect">
            <a:avLst/>
          </a:prstGeom>
        </p:spPr>
        <p:txBody>
          <a:bodyPr vert="horz" lIns="99569" tIns="49785" rIns="99569" bIns="49785" rtlCol="0" anchor="ctr"/>
          <a:lstStyle>
            <a:lvl1pPr algn="l">
              <a:defRPr sz="1300">
                <a:solidFill>
                  <a:schemeClr val="tx1">
                    <a:tint val="75000"/>
                  </a:schemeClr>
                </a:solidFill>
              </a:defRPr>
            </a:lvl1pPr>
          </a:lstStyle>
          <a:p>
            <a:fld id="{ED3D6733-6F27-4404-AB51-585418F146E5}" type="datetimeFigureOut">
              <a:rPr lang="ko-KR" altLang="en-US" smtClean="0"/>
              <a:pPr/>
              <a:t>2021-03-21</a:t>
            </a:fld>
            <a:endParaRPr lang="ko-KR" altLang="en-US"/>
          </a:p>
        </p:txBody>
      </p:sp>
      <p:sp>
        <p:nvSpPr>
          <p:cNvPr id="5" name="바닥글 개체 틀 4"/>
          <p:cNvSpPr>
            <a:spLocks noGrp="1"/>
          </p:cNvSpPr>
          <p:nvPr>
            <p:ph type="ftr" sz="quarter" idx="3"/>
          </p:nvPr>
        </p:nvSpPr>
        <p:spPr>
          <a:xfrm>
            <a:off x="4165059" y="6430887"/>
            <a:ext cx="3860297" cy="292147"/>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6463" y="6430887"/>
            <a:ext cx="2844430" cy="292147"/>
          </a:xfrm>
          <a:prstGeom prst="rect">
            <a:avLst/>
          </a:prstGeom>
        </p:spPr>
        <p:txBody>
          <a:bodyPr vert="horz" lIns="99569" tIns="49785" rIns="99569" bIns="49785" rtlCol="0" anchor="ctr"/>
          <a:lstStyle>
            <a:lvl1pPr algn="r">
              <a:defRPr sz="13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95690" rtl="0" eaLnBrk="1" latinLnBrk="1" hangingPunct="1">
        <a:spcBef>
          <a:spcPct val="0"/>
        </a:spcBef>
        <a:buNone/>
        <a:defRPr lang="ko-KR" altLang="en-US" sz="3800" kern="1200">
          <a:solidFill>
            <a:sysClr val="windowText" lastClr="000000"/>
          </a:solidFill>
          <a:latin typeface="맑은 고딕" pitchFamily="50" charset="-127"/>
          <a:ea typeface="맑은 고딕" pitchFamily="50" charset="-127"/>
          <a:cs typeface="+mj-cs"/>
        </a:defRPr>
      </a:lvl1pPr>
    </p:titleStyle>
    <p:bodyStyle>
      <a:lvl1pPr marL="373384" indent="-373384" algn="l" defTabSz="995690" rtl="0" eaLnBrk="1" latinLnBrk="1" hangingPunct="1">
        <a:spcBef>
          <a:spcPct val="20000"/>
        </a:spcBef>
        <a:buFont typeface="Arial" pitchFamily="34" charset="0"/>
        <a:buChar char="•"/>
        <a:defRPr lang="ko-KR" altLang="en-US" sz="2700" kern="1200" smtClean="0">
          <a:solidFill>
            <a:schemeClr val="tx1"/>
          </a:solidFill>
          <a:latin typeface="맑은 고딕" pitchFamily="50" charset="-127"/>
          <a:ea typeface="맑은 고딕" pitchFamily="50" charset="-127"/>
          <a:cs typeface="+mn-cs"/>
        </a:defRPr>
      </a:lvl1pPr>
      <a:lvl2pPr marL="808998" indent="-31115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613" indent="-24892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458" indent="-248923" algn="l" defTabSz="995690"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40303" indent="-248923" algn="l" defTabSz="995690"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814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99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83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168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부제목 7"/>
          <p:cNvSpPr>
            <a:spLocks noGrp="1"/>
          </p:cNvSpPr>
          <p:nvPr>
            <p:ph type="subTitle" idx="1"/>
          </p:nvPr>
        </p:nvSpPr>
        <p:spPr>
          <a:xfrm>
            <a:off x="550590" y="2257989"/>
            <a:ext cx="4464496" cy="1152128"/>
          </a:xfrm>
        </p:spPr>
        <p:txBody>
          <a:bodyPr/>
          <a:lstStyle/>
          <a:p>
            <a:r>
              <a:rPr lang="en-US" altLang="ko-KR" sz="3000" dirty="0"/>
              <a:t>DAT 205 Capstone</a:t>
            </a:r>
            <a:br>
              <a:rPr lang="en-US" altLang="ko-KR" sz="3000" dirty="0"/>
            </a:br>
            <a:r>
              <a:rPr lang="en-US" altLang="ko-KR" sz="3000" dirty="0"/>
              <a:t>Interim Progress</a:t>
            </a:r>
          </a:p>
        </p:txBody>
      </p:sp>
      <p:sp>
        <p:nvSpPr>
          <p:cNvPr id="7" name="제목 6"/>
          <p:cNvSpPr>
            <a:spLocks noGrp="1"/>
          </p:cNvSpPr>
          <p:nvPr>
            <p:ph type="ctrTitle"/>
          </p:nvPr>
        </p:nvSpPr>
        <p:spPr>
          <a:xfrm>
            <a:off x="478582" y="621482"/>
            <a:ext cx="5328592" cy="1656184"/>
          </a:xfrm>
        </p:spPr>
        <p:txBody>
          <a:bodyPr/>
          <a:lstStyle/>
          <a:p>
            <a:r>
              <a:rPr lang="en-US" altLang="ko-KR" sz="5000" dirty="0"/>
              <a:t>PROJECT RAPTORS REBOUND</a:t>
            </a:r>
            <a:endParaRPr lang="ko-KR" altLang="en-US" sz="5000" dirty="0"/>
          </a:p>
        </p:txBody>
      </p:sp>
      <p:sp>
        <p:nvSpPr>
          <p:cNvPr id="27" name="TextBox 26">
            <a:extLst>
              <a:ext uri="{FF2B5EF4-FFF2-40B4-BE49-F238E27FC236}">
                <a16:creationId xmlns:a16="http://schemas.microsoft.com/office/drawing/2014/main" id="{12FB82B8-435C-488B-892F-0B2A8E7D84A2}"/>
              </a:ext>
            </a:extLst>
          </p:cNvPr>
          <p:cNvSpPr txBox="1"/>
          <p:nvPr/>
        </p:nvSpPr>
        <p:spPr>
          <a:xfrm>
            <a:off x="5519142" y="6416178"/>
            <a:ext cx="6094520" cy="424732"/>
          </a:xfrm>
          <a:prstGeom prst="rect">
            <a:avLst/>
          </a:prstGeom>
          <a:noFill/>
        </p:spPr>
        <p:txBody>
          <a:bodyPr wrap="square">
            <a:spAutoFit/>
          </a:bodyPr>
          <a:lstStyle/>
          <a:p>
            <a:pPr marL="0" lvl="0" indent="0" algn="l" rtl="0">
              <a:lnSpc>
                <a:spcPct val="90000"/>
              </a:lnSpc>
              <a:spcBef>
                <a:spcPts val="0"/>
              </a:spcBef>
              <a:spcAft>
                <a:spcPts val="0"/>
              </a:spcAft>
              <a:buSzPts val="2800"/>
              <a:buNone/>
            </a:pPr>
            <a:r>
              <a:rPr lang="en-US" sz="2400" b="1" dirty="0">
                <a:solidFill>
                  <a:srgbClr val="A87A85"/>
                </a:solidFill>
              </a:rPr>
              <a:t>Group 1 - Bhavika Patil, Cindy Guo, Dennis Hung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Preliminary Results</a:t>
            </a:r>
          </a:p>
        </p:txBody>
      </p:sp>
      <p:sp>
        <p:nvSpPr>
          <p:cNvPr id="6" name="내용 개체 틀 5"/>
          <p:cNvSpPr>
            <a:spLocks noGrp="1"/>
          </p:cNvSpPr>
          <p:nvPr>
            <p:ph idx="1"/>
          </p:nvPr>
        </p:nvSpPr>
        <p:spPr>
          <a:xfrm>
            <a:off x="1486693" y="1485578"/>
            <a:ext cx="10094199" cy="4824535"/>
          </a:xfrm>
        </p:spPr>
        <p:txBody>
          <a:bodyPr/>
          <a:lstStyle/>
          <a:p>
            <a:pPr>
              <a:buFont typeface="Arial" panose="020B0604020202020204" pitchFamily="34" charset="0"/>
              <a:buChar char="•"/>
            </a:pPr>
            <a:r>
              <a:rPr lang="en-US" altLang="ko-KR" dirty="0"/>
              <a:t>Correlation Matrix</a:t>
            </a:r>
          </a:p>
        </p:txBody>
      </p:sp>
    </p:spTree>
    <p:extLst>
      <p:ext uri="{BB962C8B-B14F-4D97-AF65-F5344CB8AC3E}">
        <p14:creationId xmlns:p14="http://schemas.microsoft.com/office/powerpoint/2010/main" val="401016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Preliminary Recommendations</a:t>
            </a:r>
          </a:p>
        </p:txBody>
      </p:sp>
      <p:sp>
        <p:nvSpPr>
          <p:cNvPr id="6" name="내용 개체 틀 5"/>
          <p:cNvSpPr>
            <a:spLocks noGrp="1"/>
          </p:cNvSpPr>
          <p:nvPr>
            <p:ph idx="1"/>
          </p:nvPr>
        </p:nvSpPr>
        <p:spPr>
          <a:xfrm>
            <a:off x="1486693" y="1485578"/>
            <a:ext cx="10094199" cy="4824535"/>
          </a:xfrm>
        </p:spPr>
        <p:txBody>
          <a:bodyPr/>
          <a:lstStyle/>
          <a:p>
            <a:pPr>
              <a:buFont typeface="Arial" panose="020B0604020202020204" pitchFamily="34" charset="0"/>
              <a:buChar char="•"/>
            </a:pPr>
            <a:r>
              <a:rPr lang="en-US" altLang="ko-KR" sz="2000" dirty="0"/>
              <a:t>Model results (Accuracy … Feature Importance</a:t>
            </a:r>
            <a:endParaRPr lang="ko-KR" altLang="en-US" sz="2000" dirty="0"/>
          </a:p>
          <a:p>
            <a:pPr>
              <a:buFont typeface="Arial" panose="020B0604020202020204" pitchFamily="34" charset="0"/>
              <a:buChar char="•"/>
            </a:pPr>
            <a:r>
              <a:rPr lang="en-US" altLang="ko-KR" sz="2000" dirty="0"/>
              <a:t>Random forest </a:t>
            </a:r>
          </a:p>
          <a:p>
            <a:pPr>
              <a:buFont typeface="Arial" panose="020B0604020202020204" pitchFamily="34" charset="0"/>
              <a:buChar char="•"/>
            </a:pPr>
            <a:endParaRPr lang="ko-KR" altLang="en-US" dirty="0"/>
          </a:p>
        </p:txBody>
      </p:sp>
    </p:spTree>
    <p:extLst>
      <p:ext uri="{BB962C8B-B14F-4D97-AF65-F5344CB8AC3E}">
        <p14:creationId xmlns:p14="http://schemas.microsoft.com/office/powerpoint/2010/main" val="1698153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
            <a:extLst>
              <a:ext uri="{FF2B5EF4-FFF2-40B4-BE49-F238E27FC236}">
                <a16:creationId xmlns:a16="http://schemas.microsoft.com/office/drawing/2014/main" id="{9BBC7092-643C-4FB4-A926-0972CABB9734}"/>
              </a:ext>
            </a:extLst>
          </p:cNvPr>
          <p:cNvSpPr>
            <a:spLocks noGrp="1"/>
          </p:cNvSpPr>
          <p:nvPr>
            <p:ph idx="1"/>
          </p:nvPr>
        </p:nvSpPr>
        <p:spPr>
          <a:xfrm>
            <a:off x="609521" y="1485579"/>
            <a:ext cx="10971372" cy="4824535"/>
          </a:xfrm>
        </p:spPr>
        <p:txBody>
          <a:bodyPr/>
          <a:lstStyle/>
          <a:p>
            <a:endParaRPr lang="en-US"/>
          </a:p>
        </p:txBody>
      </p:sp>
      <p:sp>
        <p:nvSpPr>
          <p:cNvPr id="2" name="제목 1"/>
          <p:cNvSpPr>
            <a:spLocks noGrp="1"/>
          </p:cNvSpPr>
          <p:nvPr>
            <p:ph type="title"/>
          </p:nvPr>
        </p:nvSpPr>
        <p:spPr>
          <a:xfrm>
            <a:off x="609520" y="189434"/>
            <a:ext cx="10971373" cy="798753"/>
          </a:xfrm>
        </p:spPr>
        <p:txBody>
          <a:bodyPr anchor="ctr">
            <a:normAutofit/>
          </a:bodyPr>
          <a:lstStyle/>
          <a:p>
            <a:r>
              <a:rPr lang="en-US" altLang="ko-KR" dirty="0"/>
              <a:t>[Template - Insert Title]</a:t>
            </a:r>
          </a:p>
        </p:txBody>
      </p:sp>
    </p:spTree>
    <p:extLst>
      <p:ext uri="{BB962C8B-B14F-4D97-AF65-F5344CB8AC3E}">
        <p14:creationId xmlns:p14="http://schemas.microsoft.com/office/powerpoint/2010/main" val="4033924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p:cNvSpPr txBox="1"/>
          <p:nvPr/>
        </p:nvSpPr>
        <p:spPr>
          <a:xfrm>
            <a:off x="4511030" y="1013751"/>
            <a:ext cx="3600400" cy="769441"/>
          </a:xfrm>
          <a:prstGeom prst="rect">
            <a:avLst/>
          </a:prstGeom>
          <a:noFill/>
        </p:spPr>
        <p:txBody>
          <a:bodyPr wrap="square" rtlCol="0">
            <a:spAutoFit/>
          </a:bodyPr>
          <a:lstStyle/>
          <a:p>
            <a:r>
              <a:rPr lang="en-US" altLang="ko-KR" sz="4400" b="1" dirty="0">
                <a:solidFill>
                  <a:srgbClr val="87334A"/>
                </a:solidFill>
                <a:latin typeface="+mj-lt"/>
                <a:ea typeface="맑은 고딕" panose="020B0503020000020004" pitchFamily="50" charset="-127"/>
              </a:rPr>
              <a:t>Assumptions</a:t>
            </a:r>
            <a:endParaRPr lang="ko-KR" altLang="en-US" sz="4400" b="1" dirty="0">
              <a:solidFill>
                <a:srgbClr val="87334A"/>
              </a:solidFill>
              <a:latin typeface="+mj-lt"/>
              <a:ea typeface="맑은 고딕" panose="020B0503020000020004" pitchFamily="50" charset="-127"/>
            </a:endParaRPr>
          </a:p>
        </p:txBody>
      </p:sp>
      <p:grpSp>
        <p:nvGrpSpPr>
          <p:cNvPr id="3" name="그룹 2"/>
          <p:cNvGrpSpPr/>
          <p:nvPr/>
        </p:nvGrpSpPr>
        <p:grpSpPr>
          <a:xfrm>
            <a:off x="4511030" y="1917626"/>
            <a:ext cx="5544616" cy="769441"/>
            <a:chOff x="6311230" y="1989634"/>
            <a:chExt cx="4464496" cy="769441"/>
          </a:xfrm>
        </p:grpSpPr>
        <p:sp>
          <p:nvSpPr>
            <p:cNvPr id="46" name="TextBox 13"/>
            <p:cNvSpPr txBox="1">
              <a:spLocks noChangeArrowheads="1"/>
            </p:cNvSpPr>
            <p:nvPr/>
          </p:nvSpPr>
          <p:spPr bwMode="auto">
            <a:xfrm>
              <a:off x="6311230" y="1989634"/>
              <a:ext cx="720082" cy="523220"/>
            </a:xfrm>
            <a:prstGeom prst="rect">
              <a:avLst/>
            </a:prstGeom>
            <a:noFill/>
            <a:ln w="9525">
              <a:noFill/>
              <a:miter lim="800000"/>
              <a:headEnd/>
              <a:tailEnd/>
            </a:ln>
          </p:spPr>
          <p:txBody>
            <a:bodyPr wrap="square">
              <a:spAutoFit/>
            </a:bodyPr>
            <a:lstStyle/>
            <a:p>
              <a:pPr algn="r"/>
              <a:r>
                <a:rPr lang="en-US" altLang="ko-KR" sz="2800" b="1" dirty="0">
                  <a:solidFill>
                    <a:srgbClr val="87334A"/>
                  </a:solidFill>
                  <a:latin typeface="+mj-lt"/>
                  <a:ea typeface="맑은 고딕" panose="020B0503020000020004" pitchFamily="50" charset="-127"/>
                </a:rPr>
                <a:t>01</a:t>
              </a:r>
              <a:endParaRPr lang="ko-KR" altLang="en-US" sz="2800" b="1" dirty="0">
                <a:solidFill>
                  <a:srgbClr val="87334A"/>
                </a:solidFill>
                <a:latin typeface="+mj-lt"/>
                <a:ea typeface="맑은 고딕" panose="020B0503020000020004" pitchFamily="50" charset="-127"/>
              </a:endParaRPr>
            </a:p>
          </p:txBody>
        </p:sp>
        <p:sp>
          <p:nvSpPr>
            <p:cNvPr id="47" name="Text Box 5"/>
            <p:cNvSpPr txBox="1">
              <a:spLocks noChangeArrowheads="1"/>
            </p:cNvSpPr>
            <p:nvPr/>
          </p:nvSpPr>
          <p:spPr bwMode="auto">
            <a:xfrm>
              <a:off x="7050905" y="2051189"/>
              <a:ext cx="3724821" cy="707886"/>
            </a:xfrm>
            <a:prstGeom prst="rect">
              <a:avLst/>
            </a:prstGeom>
            <a:noFill/>
            <a:ln w="9525">
              <a:noFill/>
              <a:miter lim="800000"/>
              <a:headEnd/>
              <a:tailEnd/>
            </a:ln>
          </p:spPr>
          <p:txBody>
            <a:bodyPr wrap="square">
              <a:spAutoFit/>
            </a:bodyPr>
            <a:lstStyle/>
            <a:p>
              <a:pPr>
                <a:defRPr/>
              </a:pPr>
              <a:r>
                <a:rPr lang="en-US" altLang="ko-KR" b="1" dirty="0">
                  <a:solidFill>
                    <a:srgbClr val="575757"/>
                  </a:solidFill>
                  <a:latin typeface="+mj-lt"/>
                </a:rPr>
                <a:t>Toronto Raptors only Play for NBA</a:t>
              </a:r>
            </a:p>
          </p:txBody>
        </p:sp>
      </p:grpSp>
      <p:grpSp>
        <p:nvGrpSpPr>
          <p:cNvPr id="9" name="그룹 8"/>
          <p:cNvGrpSpPr/>
          <p:nvPr/>
        </p:nvGrpSpPr>
        <p:grpSpPr>
          <a:xfrm>
            <a:off x="4511030" y="2709714"/>
            <a:ext cx="5256584" cy="1077218"/>
            <a:chOff x="6311230" y="2781722"/>
            <a:chExt cx="4464496" cy="1077218"/>
          </a:xfrm>
        </p:grpSpPr>
        <p:sp>
          <p:nvSpPr>
            <p:cNvPr id="69" name="TextBox 13"/>
            <p:cNvSpPr txBox="1">
              <a:spLocks noChangeArrowheads="1"/>
            </p:cNvSpPr>
            <p:nvPr/>
          </p:nvSpPr>
          <p:spPr bwMode="auto">
            <a:xfrm>
              <a:off x="6311230" y="2781722"/>
              <a:ext cx="720082" cy="523220"/>
            </a:xfrm>
            <a:prstGeom prst="rect">
              <a:avLst/>
            </a:prstGeom>
            <a:noFill/>
            <a:ln w="9525">
              <a:noFill/>
              <a:miter lim="800000"/>
              <a:headEnd/>
              <a:tailEnd/>
            </a:ln>
          </p:spPr>
          <p:txBody>
            <a:bodyPr wrap="square">
              <a:spAutoFit/>
            </a:bodyPr>
            <a:lstStyle/>
            <a:p>
              <a:pPr algn="r"/>
              <a:r>
                <a:rPr lang="en-US" altLang="ko-KR" sz="2800" b="1" dirty="0">
                  <a:solidFill>
                    <a:srgbClr val="87334A"/>
                  </a:solidFill>
                  <a:latin typeface="+mj-lt"/>
                  <a:ea typeface="맑은 고딕" panose="020B0503020000020004" pitchFamily="50" charset="-127"/>
                </a:rPr>
                <a:t>02</a:t>
              </a:r>
              <a:endParaRPr lang="ko-KR" altLang="en-US" sz="2800" b="1" dirty="0">
                <a:solidFill>
                  <a:srgbClr val="87334A"/>
                </a:solidFill>
                <a:latin typeface="+mj-lt"/>
                <a:ea typeface="맑은 고딕" panose="020B0503020000020004" pitchFamily="50" charset="-127"/>
              </a:endParaRPr>
            </a:p>
          </p:txBody>
        </p:sp>
        <p:sp>
          <p:nvSpPr>
            <p:cNvPr id="70" name="Text Box 5"/>
            <p:cNvSpPr txBox="1">
              <a:spLocks noChangeArrowheads="1"/>
            </p:cNvSpPr>
            <p:nvPr/>
          </p:nvSpPr>
          <p:spPr bwMode="auto">
            <a:xfrm>
              <a:off x="7050905" y="2843277"/>
              <a:ext cx="3724821" cy="1015663"/>
            </a:xfrm>
            <a:prstGeom prst="rect">
              <a:avLst/>
            </a:prstGeom>
            <a:noFill/>
            <a:ln w="9525">
              <a:noFill/>
              <a:miter lim="800000"/>
              <a:headEnd/>
              <a:tailEnd/>
            </a:ln>
          </p:spPr>
          <p:txBody>
            <a:bodyPr wrap="square">
              <a:spAutoFit/>
            </a:bodyPr>
            <a:lstStyle/>
            <a:p>
              <a:pPr>
                <a:defRPr/>
              </a:pPr>
              <a:r>
                <a:rPr lang="en-US" altLang="ko-KR" b="1" dirty="0">
                  <a:solidFill>
                    <a:srgbClr val="575757"/>
                  </a:solidFill>
                  <a:latin typeface="+mj-lt"/>
                </a:rPr>
                <a:t>The stats of games before 2005 are irreverent for current performers</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a:t>THANK YOU</a:t>
            </a:r>
            <a:endParaRPr lang="ko-KR" altLang="en-US" dirty="0"/>
          </a:p>
        </p:txBody>
      </p:sp>
      <p:pic>
        <p:nvPicPr>
          <p:cNvPr id="2" name="그림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39622" y="1845618"/>
            <a:ext cx="682696" cy="69488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The Client</a:t>
            </a:r>
            <a:endParaRPr lang="ko-KR" altLang="en-US" dirty="0"/>
          </a:p>
        </p:txBody>
      </p:sp>
      <p:sp>
        <p:nvSpPr>
          <p:cNvPr id="4" name="내용 개체 틀 3"/>
          <p:cNvSpPr>
            <a:spLocks noGrp="1"/>
          </p:cNvSpPr>
          <p:nvPr>
            <p:ph idx="1"/>
          </p:nvPr>
        </p:nvSpPr>
        <p:spPr/>
        <p:txBody>
          <a:bodyPr/>
          <a:lstStyle/>
          <a:p>
            <a:pPr>
              <a:buFont typeface="Arial" panose="020B0604020202020204" pitchFamily="34" charset="0"/>
              <a:buChar char="•"/>
            </a:pPr>
            <a:r>
              <a:rPr lang="en-US" altLang="ko-KR" dirty="0"/>
              <a:t>The Toronto Raptors are an NBA championship team with a $2.1 billion market capitalization in 2020. </a:t>
            </a:r>
          </a:p>
          <a:p>
            <a:pPr>
              <a:buFont typeface="Arial" panose="020B0604020202020204" pitchFamily="34" charset="0"/>
              <a:buChar char="•"/>
            </a:pPr>
            <a:r>
              <a:rPr lang="en-US" altLang="ko-KR" dirty="0"/>
              <a:t>The team’s General Manager (GM) and owners are seeking recommendations on improving the team’s chances at another championship run while preserving the team’s long-term future. </a:t>
            </a:r>
          </a:p>
          <a:p>
            <a:endParaRPr lang="ko-KR" altLang="en-US" dirty="0"/>
          </a:p>
        </p:txBody>
      </p:sp>
      <p:pic>
        <p:nvPicPr>
          <p:cNvPr id="10" name="Picture 9">
            <a:extLst>
              <a:ext uri="{FF2B5EF4-FFF2-40B4-BE49-F238E27FC236}">
                <a16:creationId xmlns:a16="http://schemas.microsoft.com/office/drawing/2014/main" id="{11FFBA9E-AA48-42F6-A9F3-2C9588304F99}"/>
              </a:ext>
            </a:extLst>
          </p:cNvPr>
          <p:cNvPicPr>
            <a:picLocks noChangeAspect="1"/>
          </p:cNvPicPr>
          <p:nvPr/>
        </p:nvPicPr>
        <p:blipFill>
          <a:blip r:embed="rId3"/>
          <a:stretch>
            <a:fillRect/>
          </a:stretch>
        </p:blipFill>
        <p:spPr>
          <a:xfrm>
            <a:off x="982637" y="2781722"/>
            <a:ext cx="10289521" cy="352839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Objectives</a:t>
            </a:r>
          </a:p>
        </p:txBody>
      </p:sp>
      <p:sp>
        <p:nvSpPr>
          <p:cNvPr id="6" name="내용 개체 틀 5"/>
          <p:cNvSpPr>
            <a:spLocks noGrp="1"/>
          </p:cNvSpPr>
          <p:nvPr>
            <p:ph idx="1"/>
          </p:nvPr>
        </p:nvSpPr>
        <p:spPr>
          <a:xfrm>
            <a:off x="1486693" y="1485578"/>
            <a:ext cx="10094199" cy="4824535"/>
          </a:xfrm>
        </p:spPr>
        <p:txBody>
          <a:bodyPr/>
          <a:lstStyle/>
          <a:p>
            <a:pPr>
              <a:buFont typeface="Arial" panose="020B0604020202020204" pitchFamily="34" charset="0"/>
              <a:buChar char="•"/>
            </a:pPr>
            <a:r>
              <a:rPr lang="en-US" altLang="ko-KR" sz="2400" dirty="0"/>
              <a:t>The primary objective of this analysis is to determine which features are important to the Toronto Raptors team to produce more wins in the regular season and the playoffs. </a:t>
            </a:r>
          </a:p>
          <a:p>
            <a:pPr>
              <a:buFont typeface="Arial" panose="020B0604020202020204" pitchFamily="34" charset="0"/>
              <a:buChar char="•"/>
            </a:pPr>
            <a:endParaRPr lang="en-US" altLang="ko-KR" sz="2400" dirty="0"/>
          </a:p>
          <a:p>
            <a:pPr>
              <a:buFont typeface="Arial" panose="020B0604020202020204" pitchFamily="34" charset="0"/>
              <a:buChar char="•"/>
            </a:pPr>
            <a:r>
              <a:rPr lang="en-US" altLang="ko-KR" sz="2400" dirty="0"/>
              <a:t>The secondary objective is to review team players’ performance-to-cost effectiveness. </a:t>
            </a:r>
          </a:p>
          <a:p>
            <a:pPr>
              <a:buFont typeface="Arial" panose="020B0604020202020204" pitchFamily="34" charset="0"/>
              <a:buChar char="•"/>
            </a:pPr>
            <a:endParaRPr lang="en-US" altLang="ko-KR" sz="2400" dirty="0"/>
          </a:p>
          <a:p>
            <a:pPr>
              <a:buFont typeface="Arial" panose="020B0604020202020204" pitchFamily="34" charset="0"/>
              <a:buChar char="•"/>
            </a:pPr>
            <a:r>
              <a:rPr lang="en-US" altLang="ko-KR" sz="2400" dirty="0"/>
              <a:t>Focus on the historical player data from 2005 to 2020 as this closely represent the players of the current era.</a:t>
            </a:r>
          </a:p>
          <a:p>
            <a:endParaRPr lang="ko-KR"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Methods for Data collection</a:t>
            </a:r>
          </a:p>
        </p:txBody>
      </p:sp>
      <p:sp>
        <p:nvSpPr>
          <p:cNvPr id="6" name="내용 개체 틀 5"/>
          <p:cNvSpPr>
            <a:spLocks noGrp="1"/>
          </p:cNvSpPr>
          <p:nvPr>
            <p:ph idx="1"/>
          </p:nvPr>
        </p:nvSpPr>
        <p:spPr>
          <a:xfrm>
            <a:off x="1486693" y="1485578"/>
            <a:ext cx="10094199" cy="4824535"/>
          </a:xfrm>
        </p:spPr>
        <p:txBody>
          <a:bodyPr/>
          <a:lstStyle/>
          <a:p>
            <a:pPr>
              <a:buFont typeface="Arial" panose="020B0604020202020204" pitchFamily="34" charset="0"/>
              <a:buChar char="•"/>
            </a:pPr>
            <a:r>
              <a:rPr lang="en-US" altLang="ko-KR" dirty="0"/>
              <a:t>Open access API (</a:t>
            </a:r>
            <a:r>
              <a:rPr lang="en-US" altLang="ko-KR" dirty="0" err="1"/>
              <a:t>nba_api</a:t>
            </a:r>
            <a:r>
              <a:rPr lang="en-US" altLang="ko-KR" dirty="0"/>
              <a:t>)</a:t>
            </a:r>
          </a:p>
          <a:p>
            <a:pPr lvl="1">
              <a:buFont typeface="Arial" panose="020B0604020202020204" pitchFamily="34" charset="0"/>
              <a:buChar char="•"/>
            </a:pPr>
            <a:r>
              <a:rPr lang="en-US" altLang="ko-KR" sz="2000" i="1" dirty="0" err="1">
                <a:latin typeface="+mj-lt"/>
              </a:rPr>
              <a:t>PlayerGameLogs</a:t>
            </a:r>
            <a:r>
              <a:rPr lang="en-US" altLang="ko-KR" sz="2000" i="1" dirty="0">
                <a:latin typeface="+mj-lt"/>
              </a:rPr>
              <a:t> End point</a:t>
            </a:r>
          </a:p>
          <a:p>
            <a:pPr lvl="2">
              <a:buFont typeface="Arial" panose="020B0604020202020204" pitchFamily="34" charset="0"/>
              <a:buChar char="•"/>
            </a:pPr>
            <a:r>
              <a:rPr lang="en-US" altLang="ko-KR" sz="2000" i="1" dirty="0">
                <a:latin typeface="+mj-lt"/>
              </a:rPr>
              <a:t>Parameters required – Season, Season type</a:t>
            </a:r>
          </a:p>
          <a:p>
            <a:pPr lvl="2">
              <a:buFont typeface="Arial" panose="020B0604020202020204" pitchFamily="34" charset="0"/>
              <a:buChar char="•"/>
            </a:pPr>
            <a:r>
              <a:rPr lang="en-US" altLang="ko-KR" sz="2000" i="1" dirty="0">
                <a:latin typeface="+mj-lt"/>
              </a:rPr>
              <a:t>Total 465065 records, 66 features</a:t>
            </a:r>
          </a:p>
          <a:p>
            <a:pPr lvl="1">
              <a:buFont typeface="Arial" panose="020B0604020202020204" pitchFamily="34" charset="0"/>
              <a:buChar char="•"/>
            </a:pPr>
            <a:r>
              <a:rPr lang="en-US" altLang="ko-KR" sz="2000" i="1" dirty="0" err="1">
                <a:latin typeface="+mj-lt"/>
              </a:rPr>
              <a:t>PlayByPlay</a:t>
            </a:r>
            <a:r>
              <a:rPr lang="en-US" altLang="ko-KR" sz="2000" i="1" dirty="0">
                <a:latin typeface="+mj-lt"/>
              </a:rPr>
              <a:t> End point</a:t>
            </a:r>
          </a:p>
          <a:p>
            <a:pPr lvl="2">
              <a:buFont typeface="Arial" panose="020B0604020202020204" pitchFamily="34" charset="0"/>
              <a:buChar char="•"/>
            </a:pPr>
            <a:r>
              <a:rPr lang="en-US" altLang="ko-KR" sz="2000" i="1" dirty="0">
                <a:latin typeface="+mj-lt"/>
              </a:rPr>
              <a:t>Parameters required – </a:t>
            </a:r>
            <a:r>
              <a:rPr lang="en-US" altLang="ko-KR" sz="2000" i="1" dirty="0" err="1">
                <a:latin typeface="+mj-lt"/>
              </a:rPr>
              <a:t>GameId</a:t>
            </a:r>
            <a:endParaRPr lang="en-US" altLang="ko-KR" sz="2000" i="1" dirty="0">
              <a:latin typeface="+mj-lt"/>
            </a:endParaRPr>
          </a:p>
          <a:p>
            <a:pPr lvl="2">
              <a:buFont typeface="Arial" panose="020B0604020202020204" pitchFamily="34" charset="0"/>
              <a:buChar char="•"/>
            </a:pPr>
            <a:r>
              <a:rPr lang="en-US" altLang="ko-KR" sz="2000" i="1" dirty="0">
                <a:latin typeface="+mj-lt"/>
              </a:rPr>
              <a:t>Total ~10M records, 13 features</a:t>
            </a:r>
          </a:p>
          <a:p>
            <a:pPr>
              <a:buFont typeface="Arial" panose="020B0604020202020204" pitchFamily="34" charset="0"/>
              <a:buChar char="•"/>
            </a:pPr>
            <a:r>
              <a:rPr lang="en-CA" dirty="0"/>
              <a:t>NBA Player Salaries </a:t>
            </a:r>
          </a:p>
          <a:p>
            <a:pPr lvl="2">
              <a:buFont typeface="Arial" panose="020B0604020202020204" pitchFamily="34" charset="0"/>
              <a:buChar char="•"/>
            </a:pPr>
            <a:r>
              <a:rPr lang="en-US" altLang="ko-KR" sz="2000" i="1" dirty="0">
                <a:latin typeface="+mj-lt"/>
              </a:rPr>
              <a:t>ESPN for the historical data</a:t>
            </a:r>
          </a:p>
          <a:p>
            <a:pPr lvl="2">
              <a:buFont typeface="Arial" panose="020B0604020202020204" pitchFamily="34" charset="0"/>
              <a:buChar char="•"/>
            </a:pPr>
            <a:r>
              <a:rPr lang="en-US" altLang="ko-KR" sz="2000" i="1" dirty="0" err="1">
                <a:latin typeface="+mj-lt"/>
              </a:rPr>
              <a:t>Hoopshype</a:t>
            </a:r>
            <a:r>
              <a:rPr lang="en-US" altLang="ko-KR" sz="2000" i="1" dirty="0">
                <a:latin typeface="+mj-lt"/>
              </a:rPr>
              <a:t> for future</a:t>
            </a:r>
          </a:p>
          <a:p>
            <a:pPr lvl="2">
              <a:buFont typeface="Arial" panose="020B0604020202020204" pitchFamily="34" charset="0"/>
              <a:buChar char="•"/>
            </a:pPr>
            <a:r>
              <a:rPr lang="en-US" altLang="ko-KR" sz="2000" i="1" dirty="0" err="1">
                <a:latin typeface="+mj-lt"/>
              </a:rPr>
              <a:t>Approx</a:t>
            </a:r>
            <a:r>
              <a:rPr lang="en-US" altLang="ko-KR" sz="2000" i="1" dirty="0">
                <a:latin typeface="+mj-lt"/>
              </a:rPr>
              <a:t> ~500 records</a:t>
            </a:r>
          </a:p>
          <a:p>
            <a:pPr marL="1244613" marR="0" lvl="2" indent="-248923" algn="l" defTabSz="995690" rtl="0" eaLnBrk="1" fontAlgn="auto" latinLnBrk="1" hangingPunct="1">
              <a:lnSpc>
                <a:spcPct val="100000"/>
              </a:lnSpc>
              <a:spcBef>
                <a:spcPct val="20000"/>
              </a:spcBef>
              <a:spcAft>
                <a:spcPts val="0"/>
              </a:spcAft>
              <a:buClrTx/>
              <a:buSzTx/>
              <a:buFont typeface="Arial" panose="020B0604020202020204" pitchFamily="34" charset="0"/>
              <a:buChar char="•"/>
              <a:tabLst/>
              <a:defRPr/>
            </a:pPr>
            <a:r>
              <a:rPr lang="en-US" altLang="ko-KR" sz="2000" i="1" dirty="0">
                <a:solidFill>
                  <a:prstClr val="black">
                    <a:lumMod val="75000"/>
                    <a:lumOff val="25000"/>
                  </a:prstClr>
                </a:solidFill>
                <a:latin typeface="Calibri"/>
              </a:rPr>
              <a:t>Gathered by web scraping (Beautiful Soup Python Package)</a:t>
            </a:r>
            <a:endParaRPr lang="en-US" altLang="ko-KR" sz="2000" dirty="0"/>
          </a:p>
        </p:txBody>
      </p:sp>
    </p:spTree>
    <p:extLst>
      <p:ext uri="{BB962C8B-B14F-4D97-AF65-F5344CB8AC3E}">
        <p14:creationId xmlns:p14="http://schemas.microsoft.com/office/powerpoint/2010/main" val="4206824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638273" y="150098"/>
            <a:ext cx="10971372" cy="798753"/>
          </a:xfrm>
        </p:spPr>
        <p:txBody>
          <a:bodyPr/>
          <a:lstStyle/>
          <a:p>
            <a:r>
              <a:rPr lang="en-US" altLang="ko-KR" dirty="0"/>
              <a:t>Database diagram</a:t>
            </a:r>
          </a:p>
        </p:txBody>
      </p:sp>
      <p:sp>
        <p:nvSpPr>
          <p:cNvPr id="6" name="내용 개체 틀 5"/>
          <p:cNvSpPr>
            <a:spLocks noGrp="1"/>
          </p:cNvSpPr>
          <p:nvPr>
            <p:ph idx="1"/>
          </p:nvPr>
        </p:nvSpPr>
        <p:spPr>
          <a:xfrm>
            <a:off x="1486693" y="1485578"/>
            <a:ext cx="3168353" cy="4824535"/>
          </a:xfrm>
        </p:spPr>
        <p:txBody>
          <a:bodyPr/>
          <a:lstStyle/>
          <a:p>
            <a:pPr>
              <a:buFont typeface="Arial" panose="020B0604020202020204" pitchFamily="34" charset="0"/>
              <a:buChar char="•"/>
            </a:pPr>
            <a:r>
              <a:rPr lang="en-US" altLang="ko-KR" dirty="0"/>
              <a:t>Arrows represent relationship</a:t>
            </a:r>
          </a:p>
          <a:p>
            <a:pPr>
              <a:buFont typeface="Arial" panose="020B0604020202020204" pitchFamily="34" charset="0"/>
              <a:buChar char="•"/>
            </a:pPr>
            <a:r>
              <a:rPr lang="en-US" altLang="ko-KR" dirty="0"/>
              <a:t>Not normalized</a:t>
            </a:r>
          </a:p>
          <a:p>
            <a:pPr>
              <a:buFont typeface="Arial" panose="020B0604020202020204" pitchFamily="34" charset="0"/>
              <a:buChar char="•"/>
            </a:pPr>
            <a:r>
              <a:rPr lang="en-US" altLang="ko-KR" dirty="0"/>
              <a:t>SQL and Visio used to visualize the relationships</a:t>
            </a:r>
          </a:p>
          <a:p>
            <a:pPr>
              <a:buFont typeface="Arial" panose="020B0604020202020204" pitchFamily="34" charset="0"/>
              <a:buChar char="•"/>
            </a:pPr>
            <a:endParaRPr lang="ko-KR" altLang="en-US" dirty="0"/>
          </a:p>
        </p:txBody>
      </p:sp>
      <p:pic>
        <p:nvPicPr>
          <p:cNvPr id="10" name="Picture 9">
            <a:extLst>
              <a:ext uri="{FF2B5EF4-FFF2-40B4-BE49-F238E27FC236}">
                <a16:creationId xmlns:a16="http://schemas.microsoft.com/office/drawing/2014/main" id="{3EE6E092-CEC1-44E6-8884-4FCB7D9F9186}"/>
              </a:ext>
            </a:extLst>
          </p:cNvPr>
          <p:cNvPicPr>
            <a:picLocks noChangeAspect="1"/>
          </p:cNvPicPr>
          <p:nvPr/>
        </p:nvPicPr>
        <p:blipFill>
          <a:blip r:embed="rId3"/>
          <a:stretch>
            <a:fillRect/>
          </a:stretch>
        </p:blipFill>
        <p:spPr>
          <a:xfrm>
            <a:off x="7345821" y="1485578"/>
            <a:ext cx="1562100" cy="5191125"/>
          </a:xfrm>
          <a:prstGeom prst="rect">
            <a:avLst/>
          </a:prstGeom>
        </p:spPr>
      </p:pic>
      <p:pic>
        <p:nvPicPr>
          <p:cNvPr id="12" name="Picture 11">
            <a:extLst>
              <a:ext uri="{FF2B5EF4-FFF2-40B4-BE49-F238E27FC236}">
                <a16:creationId xmlns:a16="http://schemas.microsoft.com/office/drawing/2014/main" id="{99A21CED-A892-4EF6-AD35-D423A486ECB2}"/>
              </a:ext>
            </a:extLst>
          </p:cNvPr>
          <p:cNvPicPr>
            <a:picLocks noChangeAspect="1"/>
          </p:cNvPicPr>
          <p:nvPr/>
        </p:nvPicPr>
        <p:blipFill>
          <a:blip r:embed="rId4"/>
          <a:stretch>
            <a:fillRect/>
          </a:stretch>
        </p:blipFill>
        <p:spPr>
          <a:xfrm>
            <a:off x="4799062" y="1518365"/>
            <a:ext cx="1543050" cy="2771775"/>
          </a:xfrm>
          <a:prstGeom prst="rect">
            <a:avLst/>
          </a:prstGeom>
        </p:spPr>
      </p:pic>
      <p:pic>
        <p:nvPicPr>
          <p:cNvPr id="14" name="Picture 13">
            <a:extLst>
              <a:ext uri="{FF2B5EF4-FFF2-40B4-BE49-F238E27FC236}">
                <a16:creationId xmlns:a16="http://schemas.microsoft.com/office/drawing/2014/main" id="{AF19DA89-17BC-46EC-984A-2A32D306D978}"/>
              </a:ext>
            </a:extLst>
          </p:cNvPr>
          <p:cNvPicPr>
            <a:picLocks noChangeAspect="1"/>
          </p:cNvPicPr>
          <p:nvPr/>
        </p:nvPicPr>
        <p:blipFill>
          <a:blip r:embed="rId5"/>
          <a:stretch>
            <a:fillRect/>
          </a:stretch>
        </p:blipFill>
        <p:spPr>
          <a:xfrm>
            <a:off x="9927264" y="1675445"/>
            <a:ext cx="1800225" cy="1085850"/>
          </a:xfrm>
          <a:prstGeom prst="rect">
            <a:avLst/>
          </a:prstGeom>
        </p:spPr>
      </p:pic>
      <p:cxnSp>
        <p:nvCxnSpPr>
          <p:cNvPr id="26" name="Connector: Elbow 25">
            <a:extLst>
              <a:ext uri="{FF2B5EF4-FFF2-40B4-BE49-F238E27FC236}">
                <a16:creationId xmlns:a16="http://schemas.microsoft.com/office/drawing/2014/main" id="{AB987F13-7DF4-476E-BB71-DFFBF01C3514}"/>
              </a:ext>
            </a:extLst>
          </p:cNvPr>
          <p:cNvCxnSpPr>
            <a:cxnSpLocks/>
            <a:endCxn id="14" idx="1"/>
          </p:cNvCxnSpPr>
          <p:nvPr/>
        </p:nvCxnSpPr>
        <p:spPr>
          <a:xfrm>
            <a:off x="8881056" y="2218370"/>
            <a:ext cx="1046208" cy="12700"/>
          </a:xfrm>
          <a:prstGeom prst="bentConnector3">
            <a:avLst>
              <a:gd name="adj1" fmla="val 99944"/>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28" name="Connector: Elbow 27">
            <a:extLst>
              <a:ext uri="{FF2B5EF4-FFF2-40B4-BE49-F238E27FC236}">
                <a16:creationId xmlns:a16="http://schemas.microsoft.com/office/drawing/2014/main" id="{F3FDE4B6-AFB8-4A27-B556-4D0185CA2DE1}"/>
              </a:ext>
            </a:extLst>
          </p:cNvPr>
          <p:cNvCxnSpPr>
            <a:cxnSpLocks/>
          </p:cNvCxnSpPr>
          <p:nvPr/>
        </p:nvCxnSpPr>
        <p:spPr>
          <a:xfrm flipV="1">
            <a:off x="8881056" y="2349674"/>
            <a:ext cx="1046208" cy="216024"/>
          </a:xfrm>
          <a:prstGeom prst="bentConnector3">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32" name="Connector: Elbow 31">
            <a:extLst>
              <a:ext uri="{FF2B5EF4-FFF2-40B4-BE49-F238E27FC236}">
                <a16:creationId xmlns:a16="http://schemas.microsoft.com/office/drawing/2014/main" id="{191D0870-0CFD-4615-B3E5-F0528819982F}"/>
              </a:ext>
            </a:extLst>
          </p:cNvPr>
          <p:cNvCxnSpPr>
            <a:cxnSpLocks/>
          </p:cNvCxnSpPr>
          <p:nvPr/>
        </p:nvCxnSpPr>
        <p:spPr>
          <a:xfrm rot="10800000">
            <a:off x="6318663" y="1861734"/>
            <a:ext cx="1042792" cy="1042519"/>
          </a:xfrm>
          <a:prstGeom prst="bentConnector3">
            <a:avLst>
              <a:gd name="adj1" fmla="val 50000"/>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664374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Project Planning</a:t>
            </a:r>
          </a:p>
        </p:txBody>
      </p:sp>
      <p:pic>
        <p:nvPicPr>
          <p:cNvPr id="7" name="Picture 6">
            <a:extLst>
              <a:ext uri="{FF2B5EF4-FFF2-40B4-BE49-F238E27FC236}">
                <a16:creationId xmlns:a16="http://schemas.microsoft.com/office/drawing/2014/main" id="{015669A9-31EE-4783-ACE7-42DDD881B61F}"/>
              </a:ext>
            </a:extLst>
          </p:cNvPr>
          <p:cNvPicPr preferRelativeResize="0"/>
          <p:nvPr/>
        </p:nvPicPr>
        <p:blipFill>
          <a:blip r:embed="rId3"/>
          <a:stretch>
            <a:fillRect/>
          </a:stretch>
        </p:blipFill>
        <p:spPr>
          <a:xfrm>
            <a:off x="1846733" y="1629594"/>
            <a:ext cx="10081121" cy="5040560"/>
          </a:xfrm>
          <a:prstGeom prst="rect">
            <a:avLst/>
          </a:prstGeom>
        </p:spPr>
      </p:pic>
      <p:sp>
        <p:nvSpPr>
          <p:cNvPr id="3" name="Rectangle 2">
            <a:extLst>
              <a:ext uri="{FF2B5EF4-FFF2-40B4-BE49-F238E27FC236}">
                <a16:creationId xmlns:a16="http://schemas.microsoft.com/office/drawing/2014/main" id="{AA51182C-E760-4759-8359-29D1409C6F1B}"/>
              </a:ext>
            </a:extLst>
          </p:cNvPr>
          <p:cNvSpPr/>
          <p:nvPr/>
        </p:nvSpPr>
        <p:spPr>
          <a:xfrm>
            <a:off x="2422798" y="2115648"/>
            <a:ext cx="1152128" cy="1080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a:extLst>
              <a:ext uri="{FF2B5EF4-FFF2-40B4-BE49-F238E27FC236}">
                <a16:creationId xmlns:a16="http://schemas.microsoft.com/office/drawing/2014/main" id="{449D96A4-75E9-4CD0-AC46-7FD506EFB53C}"/>
              </a:ext>
            </a:extLst>
          </p:cNvPr>
          <p:cNvSpPr/>
          <p:nvPr/>
        </p:nvSpPr>
        <p:spPr>
          <a:xfrm>
            <a:off x="2422798" y="2811061"/>
            <a:ext cx="504056" cy="1080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Rectangle 5">
            <a:extLst>
              <a:ext uri="{FF2B5EF4-FFF2-40B4-BE49-F238E27FC236}">
                <a16:creationId xmlns:a16="http://schemas.microsoft.com/office/drawing/2014/main" id="{B976A368-571C-414B-B53F-DC2C0CFD881A}"/>
              </a:ext>
            </a:extLst>
          </p:cNvPr>
          <p:cNvSpPr/>
          <p:nvPr/>
        </p:nvSpPr>
        <p:spPr>
          <a:xfrm>
            <a:off x="2443510" y="3629469"/>
            <a:ext cx="915392" cy="1077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a:extLst>
              <a:ext uri="{FF2B5EF4-FFF2-40B4-BE49-F238E27FC236}">
                <a16:creationId xmlns:a16="http://schemas.microsoft.com/office/drawing/2014/main" id="{C070ED96-0AA7-4F71-85D4-96DE7913E67F}"/>
              </a:ext>
            </a:extLst>
          </p:cNvPr>
          <p:cNvSpPr/>
          <p:nvPr/>
        </p:nvSpPr>
        <p:spPr>
          <a:xfrm>
            <a:off x="2422798" y="4437905"/>
            <a:ext cx="648072" cy="12436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570542BB-39D7-4B62-B8EF-D350325DD1EE}"/>
              </a:ext>
            </a:extLst>
          </p:cNvPr>
          <p:cNvSpPr/>
          <p:nvPr/>
        </p:nvSpPr>
        <p:spPr>
          <a:xfrm>
            <a:off x="2422798" y="5149668"/>
            <a:ext cx="1440160" cy="1080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53DE6851-4D65-4963-97D0-CCAC3CC4078B}"/>
              </a:ext>
            </a:extLst>
          </p:cNvPr>
          <p:cNvSpPr/>
          <p:nvPr/>
        </p:nvSpPr>
        <p:spPr>
          <a:xfrm>
            <a:off x="2415952" y="5845081"/>
            <a:ext cx="1152128" cy="10801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a:extLst>
              <a:ext uri="{FF2B5EF4-FFF2-40B4-BE49-F238E27FC236}">
                <a16:creationId xmlns:a16="http://schemas.microsoft.com/office/drawing/2014/main" id="{4712D8DF-A44A-4E81-841E-11A865EC5962}"/>
              </a:ext>
            </a:extLst>
          </p:cNvPr>
          <p:cNvSpPr/>
          <p:nvPr/>
        </p:nvSpPr>
        <p:spPr>
          <a:xfrm>
            <a:off x="4511030" y="2680375"/>
            <a:ext cx="49758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B39A9D02-AF31-4574-A5F8-30C818A64148}"/>
              </a:ext>
            </a:extLst>
          </p:cNvPr>
          <p:cNvSpPr/>
          <p:nvPr/>
        </p:nvSpPr>
        <p:spPr>
          <a:xfrm>
            <a:off x="4517504" y="3498783"/>
            <a:ext cx="49758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947A077B-695C-4DFE-98B6-F59CA25F04BF}"/>
              </a:ext>
            </a:extLst>
          </p:cNvPr>
          <p:cNvSpPr/>
          <p:nvPr/>
        </p:nvSpPr>
        <p:spPr>
          <a:xfrm>
            <a:off x="4511030" y="4317191"/>
            <a:ext cx="49758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27F3CBB6-6B3E-4D20-B231-5B8E36782F90}"/>
              </a:ext>
            </a:extLst>
          </p:cNvPr>
          <p:cNvSpPr/>
          <p:nvPr/>
        </p:nvSpPr>
        <p:spPr>
          <a:xfrm>
            <a:off x="4511030" y="5019125"/>
            <a:ext cx="49758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B1A82E71-118F-4BD7-B16F-7B4C70D77A5F}"/>
              </a:ext>
            </a:extLst>
          </p:cNvPr>
          <p:cNvSpPr/>
          <p:nvPr/>
        </p:nvSpPr>
        <p:spPr>
          <a:xfrm>
            <a:off x="4511030" y="5725875"/>
            <a:ext cx="49758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AABFB9E5-22FC-4EE1-B913-32BA06CE373C}"/>
              </a:ext>
            </a:extLst>
          </p:cNvPr>
          <p:cNvSpPr/>
          <p:nvPr/>
        </p:nvSpPr>
        <p:spPr>
          <a:xfrm>
            <a:off x="4511030" y="6432625"/>
            <a:ext cx="49758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F9E4EF55-6CA6-41BA-B318-CCD8592B0370}"/>
              </a:ext>
            </a:extLst>
          </p:cNvPr>
          <p:cNvSpPr/>
          <p:nvPr/>
        </p:nvSpPr>
        <p:spPr>
          <a:xfrm>
            <a:off x="11279782" y="5714395"/>
            <a:ext cx="13754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Rectangle 17">
            <a:extLst>
              <a:ext uri="{FF2B5EF4-FFF2-40B4-BE49-F238E27FC236}">
                <a16:creationId xmlns:a16="http://schemas.microsoft.com/office/drawing/2014/main" id="{581790E7-A4C0-4DC1-B74C-909529E1C9EA}"/>
              </a:ext>
            </a:extLst>
          </p:cNvPr>
          <p:cNvSpPr/>
          <p:nvPr/>
        </p:nvSpPr>
        <p:spPr>
          <a:xfrm>
            <a:off x="11279782" y="6421145"/>
            <a:ext cx="13754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Rectangle 18">
            <a:extLst>
              <a:ext uri="{FF2B5EF4-FFF2-40B4-BE49-F238E27FC236}">
                <a16:creationId xmlns:a16="http://schemas.microsoft.com/office/drawing/2014/main" id="{A92C25E0-CCE9-41B4-AD80-37CF38F476E6}"/>
              </a:ext>
            </a:extLst>
          </p:cNvPr>
          <p:cNvSpPr/>
          <p:nvPr/>
        </p:nvSpPr>
        <p:spPr>
          <a:xfrm>
            <a:off x="10559702" y="5019125"/>
            <a:ext cx="13754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Rectangle 19">
            <a:extLst>
              <a:ext uri="{FF2B5EF4-FFF2-40B4-BE49-F238E27FC236}">
                <a16:creationId xmlns:a16="http://schemas.microsoft.com/office/drawing/2014/main" id="{F98B9E29-1869-4235-8DC6-400BC0F1B608}"/>
              </a:ext>
            </a:extLst>
          </p:cNvPr>
          <p:cNvSpPr/>
          <p:nvPr/>
        </p:nvSpPr>
        <p:spPr>
          <a:xfrm>
            <a:off x="9191550" y="4317191"/>
            <a:ext cx="13754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Rectangle 20">
            <a:extLst>
              <a:ext uri="{FF2B5EF4-FFF2-40B4-BE49-F238E27FC236}">
                <a16:creationId xmlns:a16="http://schemas.microsoft.com/office/drawing/2014/main" id="{505C554A-ABAF-464F-9FC7-419B327A6152}"/>
              </a:ext>
            </a:extLst>
          </p:cNvPr>
          <p:cNvSpPr/>
          <p:nvPr/>
        </p:nvSpPr>
        <p:spPr>
          <a:xfrm>
            <a:off x="8402699" y="3498783"/>
            <a:ext cx="13754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B5DE88F0-D608-45A7-AC77-6E1845F87745}"/>
              </a:ext>
            </a:extLst>
          </p:cNvPr>
          <p:cNvSpPr/>
          <p:nvPr/>
        </p:nvSpPr>
        <p:spPr>
          <a:xfrm>
            <a:off x="6959302" y="2671294"/>
            <a:ext cx="137542" cy="1306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727467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fade">
                                      <p:cBhvr>
                                        <p:cTn id="38" dur="500"/>
                                        <p:tgtEl>
                                          <p:spTgt spid="1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fade">
                                      <p:cBhvr>
                                        <p:cTn id="53" dur="500"/>
                                        <p:tgtEl>
                                          <p:spTgt spid="19"/>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xit" presetSubtype="0" fill="hold" grpId="1" nodeType="clickEffect">
                                  <p:stCondLst>
                                    <p:cond delay="0"/>
                                  </p:stCondLst>
                                  <p:childTnLst>
                                    <p:animEffect transition="out" filter="fade">
                                      <p:cBhvr>
                                        <p:cTn id="60" dur="500"/>
                                        <p:tgtEl>
                                          <p:spTgt spid="3"/>
                                        </p:tgtEl>
                                      </p:cBhvr>
                                    </p:animEffect>
                                    <p:set>
                                      <p:cBhvr>
                                        <p:cTn id="61" dur="1" fill="hold">
                                          <p:stCondLst>
                                            <p:cond delay="499"/>
                                          </p:stCondLst>
                                        </p:cTn>
                                        <p:tgtEl>
                                          <p:spTgt spid="3"/>
                                        </p:tgtEl>
                                        <p:attrNameLst>
                                          <p:attrName>style.visibility</p:attrName>
                                        </p:attrNameLst>
                                      </p:cBhvr>
                                      <p:to>
                                        <p:strVal val="hidden"/>
                                      </p:to>
                                    </p:set>
                                  </p:childTnLst>
                                </p:cTn>
                              </p:par>
                              <p:par>
                                <p:cTn id="62" presetID="10" presetClass="exit" presetSubtype="0" fill="hold" grpId="1" nodeType="withEffect">
                                  <p:stCondLst>
                                    <p:cond delay="0"/>
                                  </p:stCondLst>
                                  <p:childTnLst>
                                    <p:animEffect transition="out" filter="fade">
                                      <p:cBhvr>
                                        <p:cTn id="63" dur="500"/>
                                        <p:tgtEl>
                                          <p:spTgt spid="5"/>
                                        </p:tgtEl>
                                      </p:cBhvr>
                                    </p:animEffect>
                                    <p:set>
                                      <p:cBhvr>
                                        <p:cTn id="64" dur="1" fill="hold">
                                          <p:stCondLst>
                                            <p:cond delay="499"/>
                                          </p:stCondLst>
                                        </p:cTn>
                                        <p:tgtEl>
                                          <p:spTgt spid="5"/>
                                        </p:tgtEl>
                                        <p:attrNameLst>
                                          <p:attrName>style.visibility</p:attrName>
                                        </p:attrNameLst>
                                      </p:cBhvr>
                                      <p:to>
                                        <p:strVal val="hidden"/>
                                      </p:to>
                                    </p:set>
                                  </p:childTnLst>
                                </p:cTn>
                              </p:par>
                              <p:par>
                                <p:cTn id="65" presetID="10" presetClass="exit" presetSubtype="0" fill="hold" grpId="1" nodeType="withEffect">
                                  <p:stCondLst>
                                    <p:cond delay="0"/>
                                  </p:stCondLst>
                                  <p:childTnLst>
                                    <p:animEffect transition="out" filter="fade">
                                      <p:cBhvr>
                                        <p:cTn id="66" dur="500"/>
                                        <p:tgtEl>
                                          <p:spTgt spid="6"/>
                                        </p:tgtEl>
                                      </p:cBhvr>
                                    </p:animEffect>
                                    <p:set>
                                      <p:cBhvr>
                                        <p:cTn id="67" dur="1" fill="hold">
                                          <p:stCondLst>
                                            <p:cond delay="499"/>
                                          </p:stCondLst>
                                        </p:cTn>
                                        <p:tgtEl>
                                          <p:spTgt spid="6"/>
                                        </p:tgtEl>
                                        <p:attrNameLst>
                                          <p:attrName>style.visibility</p:attrName>
                                        </p:attrNameLst>
                                      </p:cBhvr>
                                      <p:to>
                                        <p:strVal val="hidden"/>
                                      </p:to>
                                    </p:set>
                                  </p:childTnLst>
                                </p:cTn>
                              </p:par>
                              <p:par>
                                <p:cTn id="68" presetID="10" presetClass="exit" presetSubtype="0" fill="hold" grpId="1" nodeType="withEffect">
                                  <p:stCondLst>
                                    <p:cond delay="0"/>
                                  </p:stCondLst>
                                  <p:childTnLst>
                                    <p:animEffect transition="out" filter="fade">
                                      <p:cBhvr>
                                        <p:cTn id="69" dur="500"/>
                                        <p:tgtEl>
                                          <p:spTgt spid="8"/>
                                        </p:tgtEl>
                                      </p:cBhvr>
                                    </p:animEffect>
                                    <p:set>
                                      <p:cBhvr>
                                        <p:cTn id="70" dur="1" fill="hold">
                                          <p:stCondLst>
                                            <p:cond delay="499"/>
                                          </p:stCondLst>
                                        </p:cTn>
                                        <p:tgtEl>
                                          <p:spTgt spid="8"/>
                                        </p:tgtEl>
                                        <p:attrNameLst>
                                          <p:attrName>style.visibility</p:attrName>
                                        </p:attrNameLst>
                                      </p:cBhvr>
                                      <p:to>
                                        <p:strVal val="hidden"/>
                                      </p:to>
                                    </p:set>
                                  </p:childTnLst>
                                </p:cTn>
                              </p:par>
                              <p:par>
                                <p:cTn id="71" presetID="10" presetClass="exit" presetSubtype="0" fill="hold" grpId="1" nodeType="withEffect">
                                  <p:stCondLst>
                                    <p:cond delay="0"/>
                                  </p:stCondLst>
                                  <p:childTnLst>
                                    <p:animEffect transition="out" filter="fade">
                                      <p:cBhvr>
                                        <p:cTn id="72" dur="500"/>
                                        <p:tgtEl>
                                          <p:spTgt spid="11"/>
                                        </p:tgtEl>
                                      </p:cBhvr>
                                    </p:animEffect>
                                    <p:set>
                                      <p:cBhvr>
                                        <p:cTn id="73" dur="1" fill="hold">
                                          <p:stCondLst>
                                            <p:cond delay="499"/>
                                          </p:stCondLst>
                                        </p:cTn>
                                        <p:tgtEl>
                                          <p:spTgt spid="11"/>
                                        </p:tgtEl>
                                        <p:attrNameLst>
                                          <p:attrName>style.visibility</p:attrName>
                                        </p:attrNameLst>
                                      </p:cBhvr>
                                      <p:to>
                                        <p:strVal val="hidden"/>
                                      </p:to>
                                    </p:set>
                                  </p:childTnLst>
                                </p:cTn>
                              </p:par>
                              <p:par>
                                <p:cTn id="74" presetID="10" presetClass="exit" presetSubtype="0" fill="hold" grpId="1" nodeType="withEffect">
                                  <p:stCondLst>
                                    <p:cond delay="0"/>
                                  </p:stCondLst>
                                  <p:childTnLst>
                                    <p:animEffect transition="out" filter="fade">
                                      <p:cBhvr>
                                        <p:cTn id="75" dur="500"/>
                                        <p:tgtEl>
                                          <p:spTgt spid="12"/>
                                        </p:tgtEl>
                                      </p:cBhvr>
                                    </p:animEffect>
                                    <p:set>
                                      <p:cBhvr>
                                        <p:cTn id="76" dur="1" fill="hold">
                                          <p:stCondLst>
                                            <p:cond delay="499"/>
                                          </p:stCondLst>
                                        </p:cTn>
                                        <p:tgtEl>
                                          <p:spTgt spid="12"/>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500"/>
                                        <p:tgtEl>
                                          <p:spTgt spid="13"/>
                                        </p:tgtEl>
                                      </p:cBhvr>
                                    </p:animEffect>
                                    <p:set>
                                      <p:cBhvr>
                                        <p:cTn id="79" dur="1" fill="hold">
                                          <p:stCondLst>
                                            <p:cond delay="499"/>
                                          </p:stCondLst>
                                        </p:cTn>
                                        <p:tgtEl>
                                          <p:spTgt spid="13"/>
                                        </p:tgtEl>
                                        <p:attrNameLst>
                                          <p:attrName>style.visibility</p:attrName>
                                        </p:attrNameLst>
                                      </p:cBhvr>
                                      <p:to>
                                        <p:strVal val="hidden"/>
                                      </p:to>
                                    </p:set>
                                  </p:childTnLst>
                                </p:cTn>
                              </p:par>
                              <p:par>
                                <p:cTn id="80" presetID="10" presetClass="exit" presetSubtype="0" fill="hold" grpId="1" nodeType="withEffect">
                                  <p:stCondLst>
                                    <p:cond delay="0"/>
                                  </p:stCondLst>
                                  <p:childTnLst>
                                    <p:animEffect transition="out" filter="fade">
                                      <p:cBhvr>
                                        <p:cTn id="81" dur="500"/>
                                        <p:tgtEl>
                                          <p:spTgt spid="14"/>
                                        </p:tgtEl>
                                      </p:cBhvr>
                                    </p:animEffect>
                                    <p:set>
                                      <p:cBhvr>
                                        <p:cTn id="82" dur="1" fill="hold">
                                          <p:stCondLst>
                                            <p:cond delay="499"/>
                                          </p:stCondLst>
                                        </p:cTn>
                                        <p:tgtEl>
                                          <p:spTgt spid="14"/>
                                        </p:tgtEl>
                                        <p:attrNameLst>
                                          <p:attrName>style.visibility</p:attrName>
                                        </p:attrNameLst>
                                      </p:cBhvr>
                                      <p:to>
                                        <p:strVal val="hidden"/>
                                      </p:to>
                                    </p:set>
                                  </p:childTnLst>
                                </p:cTn>
                              </p:par>
                              <p:par>
                                <p:cTn id="83" presetID="10" presetClass="exit" presetSubtype="0" fill="hold" grpId="1" nodeType="withEffect">
                                  <p:stCondLst>
                                    <p:cond delay="0"/>
                                  </p:stCondLst>
                                  <p:childTnLst>
                                    <p:animEffect transition="out" filter="fade">
                                      <p:cBhvr>
                                        <p:cTn id="84" dur="500"/>
                                        <p:tgtEl>
                                          <p:spTgt spid="22"/>
                                        </p:tgtEl>
                                      </p:cBhvr>
                                    </p:animEffect>
                                    <p:set>
                                      <p:cBhvr>
                                        <p:cTn id="85" dur="1" fill="hold">
                                          <p:stCondLst>
                                            <p:cond delay="499"/>
                                          </p:stCondLst>
                                        </p:cTn>
                                        <p:tgtEl>
                                          <p:spTgt spid="22"/>
                                        </p:tgtEl>
                                        <p:attrNameLst>
                                          <p:attrName>style.visibility</p:attrName>
                                        </p:attrNameLst>
                                      </p:cBhvr>
                                      <p:to>
                                        <p:strVal val="hidden"/>
                                      </p:to>
                                    </p:set>
                                  </p:childTnLst>
                                </p:cTn>
                              </p:par>
                              <p:par>
                                <p:cTn id="86" presetID="10" presetClass="exit" presetSubtype="0" fill="hold" grpId="1" nodeType="withEffect">
                                  <p:stCondLst>
                                    <p:cond delay="0"/>
                                  </p:stCondLst>
                                  <p:childTnLst>
                                    <p:animEffect transition="out" filter="fade">
                                      <p:cBhvr>
                                        <p:cTn id="87" dur="500"/>
                                        <p:tgtEl>
                                          <p:spTgt spid="21"/>
                                        </p:tgtEl>
                                      </p:cBhvr>
                                    </p:animEffect>
                                    <p:set>
                                      <p:cBhvr>
                                        <p:cTn id="88" dur="1" fill="hold">
                                          <p:stCondLst>
                                            <p:cond delay="499"/>
                                          </p:stCondLst>
                                        </p:cTn>
                                        <p:tgtEl>
                                          <p:spTgt spid="21"/>
                                        </p:tgtEl>
                                        <p:attrNameLst>
                                          <p:attrName>style.visibility</p:attrName>
                                        </p:attrNameLst>
                                      </p:cBhvr>
                                      <p:to>
                                        <p:strVal val="hidden"/>
                                      </p:to>
                                    </p:set>
                                  </p:childTnLst>
                                </p:cTn>
                              </p:par>
                              <p:par>
                                <p:cTn id="89" presetID="10" presetClass="exit" presetSubtype="0" fill="hold" grpId="1" nodeType="withEffect">
                                  <p:stCondLst>
                                    <p:cond delay="0"/>
                                  </p:stCondLst>
                                  <p:childTnLst>
                                    <p:animEffect transition="out" filter="fade">
                                      <p:cBhvr>
                                        <p:cTn id="90" dur="500"/>
                                        <p:tgtEl>
                                          <p:spTgt spid="20"/>
                                        </p:tgtEl>
                                      </p:cBhvr>
                                    </p:animEffect>
                                    <p:set>
                                      <p:cBhvr>
                                        <p:cTn id="91" dur="1" fill="hold">
                                          <p:stCondLst>
                                            <p:cond delay="499"/>
                                          </p:stCondLst>
                                        </p:cTn>
                                        <p:tgtEl>
                                          <p:spTgt spid="20"/>
                                        </p:tgtEl>
                                        <p:attrNameLst>
                                          <p:attrName>style.visibility</p:attrName>
                                        </p:attrNameLst>
                                      </p:cBhvr>
                                      <p:to>
                                        <p:strVal val="hidden"/>
                                      </p:to>
                                    </p:set>
                                  </p:childTnLst>
                                </p:cTn>
                              </p:par>
                              <p:par>
                                <p:cTn id="92" presetID="10" presetClass="exit" presetSubtype="0" fill="hold" grpId="1" nodeType="withEffect">
                                  <p:stCondLst>
                                    <p:cond delay="0"/>
                                  </p:stCondLst>
                                  <p:childTnLst>
                                    <p:animEffect transition="out" filter="fade">
                                      <p:cBhvr>
                                        <p:cTn id="93" dur="500"/>
                                        <p:tgtEl>
                                          <p:spTgt spid="19"/>
                                        </p:tgtEl>
                                      </p:cBhvr>
                                    </p:animEffect>
                                    <p:set>
                                      <p:cBhvr>
                                        <p:cTn id="94" dur="1" fill="hold">
                                          <p:stCondLst>
                                            <p:cond delay="499"/>
                                          </p:stCondLst>
                                        </p:cTn>
                                        <p:tgtEl>
                                          <p:spTgt spid="19"/>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10"/>
                                        </p:tgtEl>
                                        <p:attrNameLst>
                                          <p:attrName>style.visibility</p:attrName>
                                        </p:attrNameLst>
                                      </p:cBhvr>
                                      <p:to>
                                        <p:strVal val="visible"/>
                                      </p:to>
                                    </p:set>
                                    <p:animEffect transition="in" filter="fade">
                                      <p:cBhvr>
                                        <p:cTn id="99" dur="500"/>
                                        <p:tgtEl>
                                          <p:spTgt spid="10"/>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16"/>
                                        </p:tgtEl>
                                        <p:attrNameLst>
                                          <p:attrName>style.visibility</p:attrName>
                                        </p:attrNameLst>
                                      </p:cBhvr>
                                      <p:to>
                                        <p:strVal val="visible"/>
                                      </p:to>
                                    </p:set>
                                    <p:animEffect transition="in" filter="fade">
                                      <p:cBhvr>
                                        <p:cTn id="102" dur="500"/>
                                        <p:tgtEl>
                                          <p:spTgt spid="16"/>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18"/>
                                        </p:tgtEl>
                                        <p:attrNameLst>
                                          <p:attrName>style.visibility</p:attrName>
                                        </p:attrNameLst>
                                      </p:cBhvr>
                                      <p:to>
                                        <p:strVal val="visible"/>
                                      </p:to>
                                    </p:set>
                                    <p:animEffect transition="in" filter="fade">
                                      <p:cBhvr>
                                        <p:cTn id="105" dur="500"/>
                                        <p:tgtEl>
                                          <p:spTgt spid="18"/>
                                        </p:tgtEl>
                                      </p:cBhvr>
                                    </p:animEffect>
                                  </p:childTnLst>
                                </p:cTn>
                              </p:par>
                              <p:par>
                                <p:cTn id="106" presetID="10" presetClass="exit" presetSubtype="0" fill="hold" grpId="1" nodeType="withEffect">
                                  <p:stCondLst>
                                    <p:cond delay="0"/>
                                  </p:stCondLst>
                                  <p:childTnLst>
                                    <p:animEffect transition="out" filter="fade">
                                      <p:cBhvr>
                                        <p:cTn id="107" dur="500"/>
                                        <p:tgtEl>
                                          <p:spTgt spid="9"/>
                                        </p:tgtEl>
                                      </p:cBhvr>
                                    </p:animEffect>
                                    <p:set>
                                      <p:cBhvr>
                                        <p:cTn id="108" dur="1" fill="hold">
                                          <p:stCondLst>
                                            <p:cond delay="499"/>
                                          </p:stCondLst>
                                        </p:cTn>
                                        <p:tgtEl>
                                          <p:spTgt spid="9"/>
                                        </p:tgtEl>
                                        <p:attrNameLst>
                                          <p:attrName>style.visibility</p:attrName>
                                        </p:attrNameLst>
                                      </p:cBhvr>
                                      <p:to>
                                        <p:strVal val="hidden"/>
                                      </p:to>
                                    </p:set>
                                  </p:childTnLst>
                                </p:cTn>
                              </p:par>
                              <p:par>
                                <p:cTn id="109" presetID="10" presetClass="exit" presetSubtype="0" fill="hold" grpId="1" nodeType="withEffect">
                                  <p:stCondLst>
                                    <p:cond delay="0"/>
                                  </p:stCondLst>
                                  <p:childTnLst>
                                    <p:animEffect transition="out" filter="fade">
                                      <p:cBhvr>
                                        <p:cTn id="110" dur="500"/>
                                        <p:tgtEl>
                                          <p:spTgt spid="15"/>
                                        </p:tgtEl>
                                      </p:cBhvr>
                                    </p:animEffect>
                                    <p:set>
                                      <p:cBhvr>
                                        <p:cTn id="111" dur="1" fill="hold">
                                          <p:stCondLst>
                                            <p:cond delay="499"/>
                                          </p:stCondLst>
                                        </p:cTn>
                                        <p:tgtEl>
                                          <p:spTgt spid="15"/>
                                        </p:tgtEl>
                                        <p:attrNameLst>
                                          <p:attrName>style.visibility</p:attrName>
                                        </p:attrNameLst>
                                      </p:cBhvr>
                                      <p:to>
                                        <p:strVal val="hidden"/>
                                      </p:to>
                                    </p:set>
                                  </p:childTnLst>
                                </p:cTn>
                              </p:par>
                              <p:par>
                                <p:cTn id="112" presetID="10" presetClass="exit" presetSubtype="0" fill="hold" grpId="1" nodeType="withEffect">
                                  <p:stCondLst>
                                    <p:cond delay="0"/>
                                  </p:stCondLst>
                                  <p:childTnLst>
                                    <p:animEffect transition="out" filter="fade">
                                      <p:cBhvr>
                                        <p:cTn id="113" dur="500"/>
                                        <p:tgtEl>
                                          <p:spTgt spid="17"/>
                                        </p:tgtEl>
                                      </p:cBhvr>
                                    </p:animEffect>
                                    <p:set>
                                      <p:cBhvr>
                                        <p:cTn id="114"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5" grpId="0" animBg="1"/>
      <p:bldP spid="5" grpId="1" animBg="1"/>
      <p:bldP spid="6" grpId="0" animBg="1"/>
      <p:bldP spid="6" grpId="1" animBg="1"/>
      <p:bldP spid="8" grpId="0" animBg="1"/>
      <p:bldP spid="8" grpId="1" animBg="1"/>
      <p:bldP spid="9" grpId="0" animBg="1"/>
      <p:bldP spid="9" grpId="1" animBg="1"/>
      <p:bldP spid="10" grpId="0"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6" grpId="0" animBg="1"/>
      <p:bldP spid="17" grpId="0" animBg="1"/>
      <p:bldP spid="17" grpId="1" animBg="1"/>
      <p:bldP spid="18" grpId="0" animBg="1"/>
      <p:bldP spid="19" grpId="0" animBg="1"/>
      <p:bldP spid="19" grpId="1" animBg="1"/>
      <p:bldP spid="20" grpId="0" animBg="1"/>
      <p:bldP spid="20" grpId="1" animBg="1"/>
      <p:bldP spid="21" grpId="0" animBg="1"/>
      <p:bldP spid="21" grpId="1" animBg="1"/>
      <p:bldP spid="22" grpId="0" animBg="1"/>
      <p:bldP spid="22"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Project Team</a:t>
            </a:r>
          </a:p>
        </p:txBody>
      </p:sp>
      <p:sp>
        <p:nvSpPr>
          <p:cNvPr id="24" name="내용 개체 틀 5">
            <a:extLst>
              <a:ext uri="{FF2B5EF4-FFF2-40B4-BE49-F238E27FC236}">
                <a16:creationId xmlns:a16="http://schemas.microsoft.com/office/drawing/2014/main" id="{7996B5EB-9762-4D05-B46C-3BF99A53A3BC}"/>
              </a:ext>
            </a:extLst>
          </p:cNvPr>
          <p:cNvSpPr>
            <a:spLocks noGrp="1"/>
          </p:cNvSpPr>
          <p:nvPr>
            <p:ph idx="1"/>
          </p:nvPr>
        </p:nvSpPr>
        <p:spPr>
          <a:xfrm>
            <a:off x="1486693" y="1485578"/>
            <a:ext cx="10094199" cy="4824535"/>
          </a:xfrm>
        </p:spPr>
        <p:txBody>
          <a:bodyPr/>
          <a:lstStyle/>
          <a:p>
            <a:pPr marL="0" indent="0"/>
            <a:endParaRPr lang="en-US" altLang="ko-KR" dirty="0"/>
          </a:p>
          <a:p>
            <a:pPr marL="0" indent="0"/>
            <a:r>
              <a:rPr lang="en-US" altLang="ko-KR" sz="2400" dirty="0"/>
              <a:t>Team Roles</a:t>
            </a:r>
          </a:p>
          <a:p>
            <a:pPr>
              <a:buFont typeface="Arial" panose="020B0604020202020204" pitchFamily="34" charset="0"/>
              <a:buChar char="•"/>
            </a:pPr>
            <a:r>
              <a:rPr lang="en-US" altLang="ko-KR" sz="2400" dirty="0"/>
              <a:t>Project Manager</a:t>
            </a:r>
          </a:p>
          <a:p>
            <a:pPr>
              <a:buFont typeface="Arial" panose="020B0604020202020204" pitchFamily="34" charset="0"/>
              <a:buChar char="•"/>
            </a:pPr>
            <a:r>
              <a:rPr lang="en-US" altLang="ko-KR" sz="2400" dirty="0"/>
              <a:t>Data Scientist</a:t>
            </a:r>
          </a:p>
          <a:p>
            <a:pPr>
              <a:buFont typeface="Arial" panose="020B0604020202020204" pitchFamily="34" charset="0"/>
              <a:buChar char="•"/>
            </a:pPr>
            <a:r>
              <a:rPr lang="en-US" altLang="ko-KR" sz="2400" dirty="0"/>
              <a:t>Programming Architect</a:t>
            </a:r>
          </a:p>
          <a:p>
            <a:pPr>
              <a:buFont typeface="Arial" panose="020B0604020202020204" pitchFamily="34" charset="0"/>
              <a:buChar char="•"/>
            </a:pPr>
            <a:endParaRPr lang="en-US" altLang="ko-KR" sz="2400" dirty="0"/>
          </a:p>
          <a:p>
            <a:pPr marL="0" indent="0"/>
            <a:r>
              <a:rPr lang="en-US" altLang="ko-KR" sz="2400" dirty="0"/>
              <a:t>Team communications</a:t>
            </a:r>
          </a:p>
          <a:p>
            <a:pPr>
              <a:buFont typeface="Arial" panose="020B0604020202020204" pitchFamily="34" charset="0"/>
              <a:buChar char="•"/>
            </a:pPr>
            <a:r>
              <a:rPr lang="en-US" altLang="ko-KR" sz="2400" dirty="0"/>
              <a:t>Schedule meetings (3+ times per week)</a:t>
            </a:r>
          </a:p>
          <a:p>
            <a:pPr>
              <a:buFont typeface="Arial" panose="020B0604020202020204" pitchFamily="34" charset="0"/>
              <a:buChar char="•"/>
            </a:pPr>
            <a:r>
              <a:rPr lang="en-US" altLang="ko-KR" sz="2400" dirty="0"/>
              <a:t>MS Teams, WhatsApp, email</a:t>
            </a:r>
          </a:p>
          <a:p>
            <a:pPr>
              <a:buFont typeface="Arial" panose="020B0604020202020204" pitchFamily="34" charset="0"/>
              <a:buChar char="•"/>
            </a:pPr>
            <a:r>
              <a:rPr lang="en-US" altLang="ko-KR" sz="2400" dirty="0"/>
              <a:t>Git and Google Drive</a:t>
            </a:r>
            <a:endParaRPr lang="ko-KR" altLang="en-US" dirty="0"/>
          </a:p>
        </p:txBody>
      </p:sp>
    </p:spTree>
    <p:extLst>
      <p:ext uri="{BB962C8B-B14F-4D97-AF65-F5344CB8AC3E}">
        <p14:creationId xmlns:p14="http://schemas.microsoft.com/office/powerpoint/2010/main" val="3610418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Initial Analysis</a:t>
            </a:r>
          </a:p>
        </p:txBody>
      </p:sp>
      <p:sp>
        <p:nvSpPr>
          <p:cNvPr id="11" name="내용 개체 틀 5">
            <a:extLst>
              <a:ext uri="{FF2B5EF4-FFF2-40B4-BE49-F238E27FC236}">
                <a16:creationId xmlns:a16="http://schemas.microsoft.com/office/drawing/2014/main" id="{CBA3D9CE-C2BB-4086-AD54-B0A4FE05C3A3}"/>
              </a:ext>
            </a:extLst>
          </p:cNvPr>
          <p:cNvSpPr txBox="1">
            <a:spLocks/>
          </p:cNvSpPr>
          <p:nvPr/>
        </p:nvSpPr>
        <p:spPr>
          <a:xfrm>
            <a:off x="2134766" y="1485578"/>
            <a:ext cx="9590143" cy="504056"/>
          </a:xfrm>
          <a:prstGeom prst="rect">
            <a:avLst/>
          </a:prstGeom>
        </p:spPr>
        <p:txBody>
          <a:bodyPr vert="horz" lIns="99569" tIns="49785" rIns="99569" bIns="49785" rtlCol="0">
            <a:noAutofit/>
          </a:bodyPr>
          <a:lstStyle>
            <a:lvl1pPr marL="373384" indent="-373384" algn="l" defTabSz="995690" rtl="0" eaLnBrk="1" latinLnBrk="1" hangingPunct="1">
              <a:spcBef>
                <a:spcPct val="20000"/>
              </a:spcBef>
              <a:buFont typeface="Arial" pitchFamily="34" charset="0"/>
              <a:buNone/>
              <a:defRPr lang="ko-KR" altLang="en-US" sz="2000" i="1" kern="1200" baseline="0">
                <a:solidFill>
                  <a:schemeClr val="tx1">
                    <a:lumMod val="75000"/>
                    <a:lumOff val="25000"/>
                  </a:schemeClr>
                </a:solidFill>
                <a:latin typeface="+mj-lt"/>
                <a:ea typeface="맑은 고딕" pitchFamily="50" charset="-127"/>
                <a:cs typeface="+mn-cs"/>
              </a:defRPr>
            </a:lvl1pPr>
            <a:lvl2pPr marL="808998" indent="-311153" algn="l" defTabSz="995690"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613" indent="-248923" algn="l" defTabSz="995690"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458" indent="-248923" algn="l" defTabSz="995690"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40303" indent="-248923" algn="l" defTabSz="995690"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814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99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838"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1683" indent="-248923" algn="l" defTabSz="995690"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lgn="ctr"/>
            <a:r>
              <a:rPr lang="en-US" altLang="ko-KR" dirty="0"/>
              <a:t>Top 10 Toronto Raptors Player Efficiency Rating (PER) for Season Year 2019-20</a:t>
            </a:r>
          </a:p>
          <a:p>
            <a:pPr marL="0" indent="0" algn="ctr"/>
            <a:endParaRPr lang="en-US" altLang="ko-KR" sz="1200" b="1" dirty="0"/>
          </a:p>
          <a:p>
            <a:pPr marL="0" indent="0" algn="l"/>
            <a:r>
              <a:rPr lang="en-US" altLang="en-US" sz="1200" dirty="0"/>
              <a:t>           PER=[ FGM x 85.910 + Steals x 53.897+ 3PTM x 51.757 + FTM x 46.845 + Blocks x 39.190 + </a:t>
            </a:r>
            <a:r>
              <a:rPr lang="en-US" altLang="en-US" sz="1200" dirty="0" err="1"/>
              <a:t>Offensive_Reb</a:t>
            </a:r>
            <a:r>
              <a:rPr lang="en-US" altLang="en-US" sz="1200" dirty="0"/>
              <a:t> x 39.190 + Assists x 34.677</a:t>
            </a:r>
          </a:p>
          <a:p>
            <a:pPr algn="l"/>
            <a:r>
              <a:rPr lang="en-US" altLang="en-US" sz="1200" dirty="0"/>
              <a:t>                   + </a:t>
            </a:r>
            <a:r>
              <a:rPr lang="en-US" altLang="en-US" sz="1200" dirty="0" err="1"/>
              <a:t>Defensive_Reb</a:t>
            </a:r>
            <a:r>
              <a:rPr lang="en-US" altLang="en-US" sz="1200" dirty="0"/>
              <a:t> x 14.707 - Foul x 17.174 - </a:t>
            </a:r>
            <a:r>
              <a:rPr lang="en-US" altLang="en-US" sz="1200" dirty="0" err="1"/>
              <a:t>FT_Miss</a:t>
            </a:r>
            <a:r>
              <a:rPr lang="en-US" altLang="en-US" sz="1200" dirty="0"/>
              <a:t> x 20.091 - </a:t>
            </a:r>
            <a:r>
              <a:rPr lang="en-US" altLang="en-US" sz="1200" dirty="0" err="1"/>
              <a:t>FG_Miss</a:t>
            </a:r>
            <a:r>
              <a:rPr lang="en-US" altLang="en-US" sz="1200" dirty="0"/>
              <a:t> x 39.190- TO x 53.897 ] x (1 / Minutes)</a:t>
            </a:r>
          </a:p>
          <a:p>
            <a:pPr>
              <a:buFont typeface="Arial" pitchFamily="34" charset="0"/>
              <a:buChar char="•"/>
            </a:pPr>
            <a:endParaRPr lang="en-US" sz="1200" dirty="0"/>
          </a:p>
        </p:txBody>
      </p:sp>
      <p:pic>
        <p:nvPicPr>
          <p:cNvPr id="26" name="Content Placeholder 25">
            <a:extLst>
              <a:ext uri="{FF2B5EF4-FFF2-40B4-BE49-F238E27FC236}">
                <a16:creationId xmlns:a16="http://schemas.microsoft.com/office/drawing/2014/main" id="{DD078D9B-8645-4BB9-B047-28D4957DFDB2}"/>
              </a:ext>
            </a:extLst>
          </p:cNvPr>
          <p:cNvPicPr>
            <a:picLocks noGrp="1" noChangeAspect="1"/>
          </p:cNvPicPr>
          <p:nvPr>
            <p:ph idx="1"/>
          </p:nvPr>
        </p:nvPicPr>
        <p:blipFill>
          <a:blip r:embed="rId3"/>
          <a:stretch>
            <a:fillRect/>
          </a:stretch>
        </p:blipFill>
        <p:spPr>
          <a:xfrm>
            <a:off x="2926854" y="2853730"/>
            <a:ext cx="5544616" cy="3329473"/>
          </a:xfrm>
        </p:spPr>
      </p:pic>
      <p:sp>
        <p:nvSpPr>
          <p:cNvPr id="5" name="Rectangle 4">
            <a:extLst>
              <a:ext uri="{FF2B5EF4-FFF2-40B4-BE49-F238E27FC236}">
                <a16:creationId xmlns:a16="http://schemas.microsoft.com/office/drawing/2014/main" id="{11362A1A-7A67-4481-B505-236C3883789F}"/>
              </a:ext>
            </a:extLst>
          </p:cNvPr>
          <p:cNvSpPr/>
          <p:nvPr/>
        </p:nvSpPr>
        <p:spPr>
          <a:xfrm>
            <a:off x="6671270" y="5808840"/>
            <a:ext cx="432048" cy="21324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Rectangle 5">
            <a:extLst>
              <a:ext uri="{FF2B5EF4-FFF2-40B4-BE49-F238E27FC236}">
                <a16:creationId xmlns:a16="http://schemas.microsoft.com/office/drawing/2014/main" id="{5AAE0881-E988-4CE2-AEB0-88D98E517DFC}"/>
              </a:ext>
            </a:extLst>
          </p:cNvPr>
          <p:cNvSpPr/>
          <p:nvPr/>
        </p:nvSpPr>
        <p:spPr>
          <a:xfrm>
            <a:off x="3430910" y="3573810"/>
            <a:ext cx="360040" cy="43204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484106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xEl>
                                              <p:pRg st="2" end="2"/>
                                            </p:txEl>
                                          </p:spTgt>
                                        </p:tgtEl>
                                        <p:attrNameLst>
                                          <p:attrName>style.visibility</p:attrName>
                                        </p:attrNameLst>
                                      </p:cBhvr>
                                      <p:to>
                                        <p:strVal val="visible"/>
                                      </p:to>
                                    </p:set>
                                    <p:animEffect transition="in" filter="fade">
                                      <p:cBhvr>
                                        <p:cTn id="12" dur="500"/>
                                        <p:tgtEl>
                                          <p:spTgt spid="11">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11">
                                            <p:txEl>
                                              <p:pRg st="3" end="3"/>
                                            </p:txEl>
                                          </p:spTgt>
                                        </p:tgtEl>
                                        <p:attrNameLst>
                                          <p:attrName>style.visibility</p:attrName>
                                        </p:attrNameLst>
                                      </p:cBhvr>
                                      <p:to>
                                        <p:strVal val="visible"/>
                                      </p:to>
                                    </p:set>
                                    <p:animEffect transition="in" filter="fade">
                                      <p:cBhvr>
                                        <p:cTn id="15" dur="500"/>
                                        <p:tgtEl>
                                          <p:spTgt spid="11">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1D16B44-4EBD-447D-90CF-7DA5BAFDBF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4412" y="2349674"/>
            <a:ext cx="9830949" cy="3293368"/>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p:txBody>
          <a:bodyPr/>
          <a:lstStyle/>
          <a:p>
            <a:r>
              <a:rPr lang="en-US" altLang="ko-KR" dirty="0"/>
              <a:t>Initial Analysis</a:t>
            </a:r>
          </a:p>
        </p:txBody>
      </p:sp>
      <p:sp>
        <p:nvSpPr>
          <p:cNvPr id="6" name="내용 개체 틀 5"/>
          <p:cNvSpPr>
            <a:spLocks noGrp="1"/>
          </p:cNvSpPr>
          <p:nvPr>
            <p:ph idx="1"/>
          </p:nvPr>
        </p:nvSpPr>
        <p:spPr>
          <a:xfrm>
            <a:off x="1630710" y="1557587"/>
            <a:ext cx="10094199" cy="648072"/>
          </a:xfrm>
        </p:spPr>
        <p:txBody>
          <a:bodyPr/>
          <a:lstStyle/>
          <a:p>
            <a:pPr marL="0" indent="0" algn="ctr"/>
            <a:r>
              <a:rPr lang="en-US" altLang="ko-KR" dirty="0"/>
              <a:t>Top 10 Toronto Raptors Players by Points for the Seasons 2017-2020</a:t>
            </a:r>
          </a:p>
          <a:p>
            <a:pPr>
              <a:buFont typeface="Arial" panose="020B0604020202020204" pitchFamily="34" charset="0"/>
              <a:buChar char="•"/>
            </a:pPr>
            <a:endParaRPr lang="ko-KR" altLang="en-US" dirty="0"/>
          </a:p>
        </p:txBody>
      </p:sp>
      <p:sp>
        <p:nvSpPr>
          <p:cNvPr id="3" name="Rectangle 2">
            <a:extLst>
              <a:ext uri="{FF2B5EF4-FFF2-40B4-BE49-F238E27FC236}">
                <a16:creationId xmlns:a16="http://schemas.microsoft.com/office/drawing/2014/main" id="{0CFD485F-BD85-4A92-8640-D56CF2CF86FD}"/>
              </a:ext>
            </a:extLst>
          </p:cNvPr>
          <p:cNvSpPr/>
          <p:nvPr/>
        </p:nvSpPr>
        <p:spPr>
          <a:xfrm>
            <a:off x="2422798" y="3396852"/>
            <a:ext cx="5112568" cy="176958"/>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Rectangle 3">
            <a:extLst>
              <a:ext uri="{FF2B5EF4-FFF2-40B4-BE49-F238E27FC236}">
                <a16:creationId xmlns:a16="http://schemas.microsoft.com/office/drawing/2014/main" id="{FC70864B-0769-401C-9216-7C294CC0AB89}"/>
              </a:ext>
            </a:extLst>
          </p:cNvPr>
          <p:cNvSpPr/>
          <p:nvPr/>
        </p:nvSpPr>
        <p:spPr>
          <a:xfrm>
            <a:off x="2422798" y="3176116"/>
            <a:ext cx="5616624" cy="176958"/>
          </a:xfrm>
          <a:prstGeom prst="rect">
            <a:avLst/>
          </a:prstGeom>
          <a:no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a:extLst>
              <a:ext uri="{FF2B5EF4-FFF2-40B4-BE49-F238E27FC236}">
                <a16:creationId xmlns:a16="http://schemas.microsoft.com/office/drawing/2014/main" id="{092C4AC7-05BF-42C7-BAED-F328B6864613}"/>
              </a:ext>
            </a:extLst>
          </p:cNvPr>
          <p:cNvSpPr/>
          <p:nvPr/>
        </p:nvSpPr>
        <p:spPr>
          <a:xfrm>
            <a:off x="2422798" y="2565698"/>
            <a:ext cx="4032448" cy="176958"/>
          </a:xfrm>
          <a:prstGeom prst="rect">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Star: 5 Points 9">
            <a:extLst>
              <a:ext uri="{FF2B5EF4-FFF2-40B4-BE49-F238E27FC236}">
                <a16:creationId xmlns:a16="http://schemas.microsoft.com/office/drawing/2014/main" id="{125039F4-F369-4D8D-A6D9-EC584D2486F3}"/>
              </a:ext>
            </a:extLst>
          </p:cNvPr>
          <p:cNvSpPr/>
          <p:nvPr/>
        </p:nvSpPr>
        <p:spPr>
          <a:xfrm>
            <a:off x="2705298" y="1989634"/>
            <a:ext cx="365572" cy="363102"/>
          </a:xfrm>
          <a:prstGeom prst="star5">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79977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45"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2000"/>
                                        <p:tgtEl>
                                          <p:spTgt spid="10"/>
                                        </p:tgtEl>
                                      </p:cBhvr>
                                    </p:animEffect>
                                    <p:anim calcmode="lin" valueType="num">
                                      <p:cBhvr>
                                        <p:cTn id="28" dur="2000" fill="hold"/>
                                        <p:tgtEl>
                                          <p:spTgt spid="10"/>
                                        </p:tgtEl>
                                        <p:attrNameLst>
                                          <p:attrName>ppt_w</p:attrName>
                                        </p:attrNameLst>
                                      </p:cBhvr>
                                      <p:tavLst>
                                        <p:tav tm="0" fmla="#ppt_w*sin(2.5*pi*$)">
                                          <p:val>
                                            <p:fltVal val="0"/>
                                          </p:val>
                                        </p:tav>
                                        <p:tav tm="100000">
                                          <p:val>
                                            <p:fltVal val="1"/>
                                          </p:val>
                                        </p:tav>
                                      </p:tavLst>
                                    </p:anim>
                                    <p:anim calcmode="lin" valueType="num">
                                      <p:cBhvr>
                                        <p:cTn id="29" dur="2000" fill="hold"/>
                                        <p:tgtEl>
                                          <p:spTgt spid="1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3" grpId="0" animBg="1"/>
      <p:bldP spid="4" grpId="0" animBg="1"/>
      <p:bldP spid="5" grpId="0" animBg="1"/>
      <p:bldP spid="10" grpId="0" animBg="1"/>
    </p:bld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12760</TotalTime>
  <Words>2563</Words>
  <Application>Microsoft Office PowerPoint</Application>
  <PresentationFormat>Custom</PresentationFormat>
  <Paragraphs>305</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맑은 고딕</vt:lpstr>
      <vt:lpstr>Calibri Light</vt:lpstr>
      <vt:lpstr>Noto Sans</vt:lpstr>
      <vt:lpstr>굴림체</vt:lpstr>
      <vt:lpstr>Office 테마</vt:lpstr>
      <vt:lpstr>PROJECT RAPTORS REBOUND</vt:lpstr>
      <vt:lpstr>The Client</vt:lpstr>
      <vt:lpstr>Objectives</vt:lpstr>
      <vt:lpstr>Methods for Data collection</vt:lpstr>
      <vt:lpstr>Database diagram</vt:lpstr>
      <vt:lpstr>Project Planning</vt:lpstr>
      <vt:lpstr>Project Team</vt:lpstr>
      <vt:lpstr>Initial Analysis</vt:lpstr>
      <vt:lpstr>Initial Analysis</vt:lpstr>
      <vt:lpstr>Preliminary Results</vt:lpstr>
      <vt:lpstr>Preliminary Recommendations</vt:lpstr>
      <vt:lpstr>[Template - Insert Title]</vt:lpstr>
      <vt:lpstr>PowerPoint Presentation</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Cindy Guo</cp:lastModifiedBy>
  <cp:revision>138</cp:revision>
  <dcterms:created xsi:type="dcterms:W3CDTF">2010-02-01T08:03:16Z</dcterms:created>
  <dcterms:modified xsi:type="dcterms:W3CDTF">2021-03-22T03:24:47Z</dcterms:modified>
  <cp:category>www.slidemembers.com</cp:category>
</cp:coreProperties>
</file>

<file path=docProps/thumbnail.jpeg>
</file>